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6" r:id="rId2"/>
    <p:sldId id="268" r:id="rId3"/>
    <p:sldId id="283" r:id="rId4"/>
    <p:sldId id="287" r:id="rId5"/>
    <p:sldId id="290" r:id="rId6"/>
    <p:sldId id="292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C78D4-7B58-4048-8F51-D36F8FF8A47D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C5C54-7920-4069-B399-0979848654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42036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2866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7072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868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0341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3489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3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638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5746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7798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3052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417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6A052-30D8-40C6-9704-B53D1CDE9AE6}" type="datetimeFigureOut">
              <a:rPr lang="id-ID" smtClean="0"/>
              <a:t>17/02/2017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40692-7BDC-4F1D-9E8E-1CE596175C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194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0108" y="2967335"/>
            <a:ext cx="66438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Mekanisme penyajian </a:t>
            </a:r>
          </a:p>
          <a:p>
            <a:pPr algn="ctr"/>
            <a:r>
              <a:rPr lang="id-I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untuk guru sasaran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8051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648" y="498583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Penguatan yang harus dilakukan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331640" y="1844824"/>
            <a:ext cx="6768752" cy="4310559"/>
            <a:chOff x="1331640" y="1844824"/>
            <a:chExt cx="6768752" cy="4310559"/>
          </a:xfrm>
        </p:grpSpPr>
        <p:grpSp>
          <p:nvGrpSpPr>
            <p:cNvPr id="14" name="Group 13"/>
            <p:cNvGrpSpPr/>
            <p:nvPr/>
          </p:nvGrpSpPr>
          <p:grpSpPr>
            <a:xfrm>
              <a:off x="1331640" y="1844824"/>
              <a:ext cx="6768752" cy="2159080"/>
              <a:chOff x="1331640" y="1844824"/>
              <a:chExt cx="6768752" cy="215908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1403648" y="1844824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PENDAHULUAN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5508104" y="1844824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KEGIATAN INTI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85’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331640" y="2618328"/>
                <a:ext cx="208823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Pengkondisian peserta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Ice breaking</a:t>
                </a:r>
                <a:endParaRPr lang="id-ID" sz="14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436096" y="2618909"/>
                <a:ext cx="266429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Memahami regulasi tentang pembelajaran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Diskusi  Regulasi yang berlaku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Diskusi Overview tentang Materi,Pembelajaran dan Penilaian</a:t>
                </a:r>
              </a:p>
            </p:txBody>
          </p:sp>
          <p:sp>
            <p:nvSpPr>
              <p:cNvPr id="10" name="Right Arrow 9"/>
              <p:cNvSpPr/>
              <p:nvPr/>
            </p:nvSpPr>
            <p:spPr>
              <a:xfrm>
                <a:off x="4283968" y="1988840"/>
                <a:ext cx="360040" cy="360040"/>
              </a:xfrm>
              <a:prstGeom prst="righ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403648" y="3789040"/>
              <a:ext cx="6192688" cy="2366343"/>
              <a:chOff x="1403648" y="3789040"/>
              <a:chExt cx="6192688" cy="2366343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403648" y="426575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REFLEKSI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10’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5508104" y="426575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KESIMPULAN</a:t>
                </a:r>
              </a:p>
              <a:p>
                <a:pPr algn="ctr"/>
                <a:r>
                  <a:rPr lang="id-ID" b="1" dirty="0">
                    <a:solidFill>
                      <a:schemeClr val="tx1"/>
                    </a:solidFill>
                  </a:rPr>
                  <a:t>2</a:t>
                </a:r>
                <a:r>
                  <a:rPr lang="id-ID" b="1" dirty="0" smtClean="0">
                    <a:solidFill>
                      <a:schemeClr val="tx1"/>
                    </a:solidFill>
                  </a:rPr>
                  <a:t>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508104" y="4985832"/>
                <a:ext cx="208823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Penegasan  hasil diskusi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Penekanan pada Permendikbud No 22 Tahun 2016</a:t>
                </a:r>
              </a:p>
            </p:txBody>
          </p:sp>
          <p:sp>
            <p:nvSpPr>
              <p:cNvPr id="11" name="Down Arrow 10"/>
              <p:cNvSpPr/>
              <p:nvPr/>
            </p:nvSpPr>
            <p:spPr>
              <a:xfrm>
                <a:off x="6444208" y="3789040"/>
                <a:ext cx="396044" cy="288032"/>
              </a:xfrm>
              <a:prstGeom prst="down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2" name="Left Arrow 11"/>
              <p:cNvSpPr/>
              <p:nvPr/>
            </p:nvSpPr>
            <p:spPr>
              <a:xfrm>
                <a:off x="4283968" y="4437112"/>
                <a:ext cx="288032" cy="360040"/>
              </a:xfrm>
              <a:prstGeom prst="lef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1. Alur Penyajian Kompetensi Materi,Pembelajaran dan Penilaian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52736"/>
            <a:ext cx="91440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Waktu penyajian : 2 X 60 ‘ = 120 ‘ 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15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648" y="498583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Penguatan yang harus dilakukan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331640" y="1700808"/>
            <a:ext cx="6768752" cy="4598011"/>
            <a:chOff x="1331640" y="1772816"/>
            <a:chExt cx="6768752" cy="4598011"/>
          </a:xfrm>
        </p:grpSpPr>
        <p:grpSp>
          <p:nvGrpSpPr>
            <p:cNvPr id="14" name="Group 13"/>
            <p:cNvGrpSpPr/>
            <p:nvPr/>
          </p:nvGrpSpPr>
          <p:grpSpPr>
            <a:xfrm>
              <a:off x="1331640" y="1772816"/>
              <a:ext cx="6768752" cy="2320518"/>
              <a:chOff x="1331640" y="1772816"/>
              <a:chExt cx="6768752" cy="2320518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1403648" y="1772816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PENDAHULUAN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5508104" y="1772816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KEGIATAN INTI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85’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331640" y="2618328"/>
                <a:ext cx="208823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Pengkondisian peserta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Ice breaking</a:t>
                </a:r>
                <a:endParaRPr lang="id-ID" sz="14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436096" y="2492896"/>
                <a:ext cx="2664296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Menemukan hal penting pada Permendikbud No 20 ,21,22,23,24 Th 2016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Memahami keterkaitan SKL,KI-KD dalam pembelajaran dan penilaian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modul 1 unit 1</a:t>
                </a:r>
              </a:p>
            </p:txBody>
          </p:sp>
          <p:sp>
            <p:nvSpPr>
              <p:cNvPr id="10" name="Right Arrow 9"/>
              <p:cNvSpPr/>
              <p:nvPr/>
            </p:nvSpPr>
            <p:spPr>
              <a:xfrm>
                <a:off x="4283968" y="1988840"/>
                <a:ext cx="360040" cy="360040"/>
              </a:xfrm>
              <a:prstGeom prst="righ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403648" y="4005064"/>
              <a:ext cx="6192688" cy="2365763"/>
              <a:chOff x="1403648" y="4005064"/>
              <a:chExt cx="6192688" cy="2365763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403648" y="426575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REFLEKSI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10’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5508104" y="426575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KESIMPULAN</a:t>
                </a:r>
              </a:p>
              <a:p>
                <a:pPr algn="ctr"/>
                <a:r>
                  <a:rPr lang="id-ID" b="1" dirty="0">
                    <a:solidFill>
                      <a:schemeClr val="tx1"/>
                    </a:solidFill>
                  </a:rPr>
                  <a:t>2</a:t>
                </a:r>
                <a:r>
                  <a:rPr lang="id-ID" b="1" dirty="0" smtClean="0">
                    <a:solidFill>
                      <a:schemeClr val="tx1"/>
                    </a:solidFill>
                  </a:rPr>
                  <a:t>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508104" y="4985832"/>
                <a:ext cx="208823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Penegasan  hasil diskusi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Penekanan pada Pembelajaran HOTS,4C,Literasi dan Karakter</a:t>
                </a:r>
              </a:p>
            </p:txBody>
          </p:sp>
          <p:sp>
            <p:nvSpPr>
              <p:cNvPr id="11" name="Down Arrow 10"/>
              <p:cNvSpPr/>
              <p:nvPr/>
            </p:nvSpPr>
            <p:spPr>
              <a:xfrm>
                <a:off x="6444208" y="4005064"/>
                <a:ext cx="396044" cy="288032"/>
              </a:xfrm>
              <a:prstGeom prst="down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2" name="Left Arrow 11"/>
              <p:cNvSpPr/>
              <p:nvPr/>
            </p:nvSpPr>
            <p:spPr>
              <a:xfrm>
                <a:off x="4283968" y="4437112"/>
                <a:ext cx="288032" cy="360040"/>
              </a:xfrm>
              <a:prstGeom prst="lef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2.a. Alur Penyajian analisis dokumen : analisis SKL,KI-KD,Silabus dan Pedoman Mata Pelajaran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52736"/>
            <a:ext cx="91440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Waktu penyajian : 2 X 60 ‘ = 120 ‘ 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2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648" y="5138028"/>
            <a:ext cx="20882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Membangun komitmen mengumpulkan materi yang berkaitan dengan 4C,HOTS,karakter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331640" y="1700808"/>
            <a:ext cx="6768752" cy="4609092"/>
            <a:chOff x="1331640" y="1772816"/>
            <a:chExt cx="6768752" cy="4609092"/>
          </a:xfrm>
        </p:grpSpPr>
        <p:grpSp>
          <p:nvGrpSpPr>
            <p:cNvPr id="14" name="Group 13"/>
            <p:cNvGrpSpPr/>
            <p:nvPr/>
          </p:nvGrpSpPr>
          <p:grpSpPr>
            <a:xfrm>
              <a:off x="1331640" y="1772816"/>
              <a:ext cx="6768752" cy="2966849"/>
              <a:chOff x="1331640" y="1772816"/>
              <a:chExt cx="6768752" cy="2966849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1403648" y="1772816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PENDAHULUAN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5508104" y="1772816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KEGIATAN INTI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85’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331640" y="2618328"/>
                <a:ext cx="208823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Pengkondisian peserta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Ice breaking</a:t>
                </a:r>
                <a:endParaRPr lang="id-ID" sz="14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436096" y="2492896"/>
                <a:ext cx="266429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 modul 1 unit 2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materi mulok dalam buku teks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materi yang membangun 4 C dalam buku teks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nilai nilai karakter  dalam buku teks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endParaRPr lang="id-ID" sz="1400" dirty="0" smtClean="0"/>
              </a:p>
              <a:p>
                <a:endParaRPr lang="id-ID" sz="1400" dirty="0" smtClean="0"/>
              </a:p>
            </p:txBody>
          </p:sp>
          <p:sp>
            <p:nvSpPr>
              <p:cNvPr id="10" name="Right Arrow 9"/>
              <p:cNvSpPr/>
              <p:nvPr/>
            </p:nvSpPr>
            <p:spPr>
              <a:xfrm>
                <a:off x="4283968" y="1988840"/>
                <a:ext cx="360040" cy="360040"/>
              </a:xfrm>
              <a:prstGeom prst="righ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403648" y="4221088"/>
              <a:ext cx="6192688" cy="2160820"/>
              <a:chOff x="1403648" y="4221088"/>
              <a:chExt cx="6192688" cy="216082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403648" y="443711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REFLEKSI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10’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5508104" y="443711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KESIMPULAN</a:t>
                </a:r>
              </a:p>
              <a:p>
                <a:pPr algn="ctr"/>
                <a:r>
                  <a:rPr lang="id-ID" b="1" dirty="0">
                    <a:solidFill>
                      <a:schemeClr val="tx1"/>
                    </a:solidFill>
                  </a:rPr>
                  <a:t>2</a:t>
                </a:r>
                <a:r>
                  <a:rPr lang="id-ID" b="1" dirty="0" smtClean="0">
                    <a:solidFill>
                      <a:schemeClr val="tx1"/>
                    </a:solidFill>
                  </a:rPr>
                  <a:t>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508104" y="5212357"/>
                <a:ext cx="208823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Penegasan  dan penguatan tentang materi 4C,HOTS,karakter</a:t>
                </a:r>
              </a:p>
              <a:p>
                <a:endParaRPr lang="id-ID" sz="1400" dirty="0" smtClean="0"/>
              </a:p>
            </p:txBody>
          </p:sp>
          <p:sp>
            <p:nvSpPr>
              <p:cNvPr id="11" name="Down Arrow 10"/>
              <p:cNvSpPr/>
              <p:nvPr/>
            </p:nvSpPr>
            <p:spPr>
              <a:xfrm>
                <a:off x="6444208" y="4221088"/>
                <a:ext cx="396044" cy="288032"/>
              </a:xfrm>
              <a:prstGeom prst="down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2" name="Left Arrow 11"/>
              <p:cNvSpPr/>
              <p:nvPr/>
            </p:nvSpPr>
            <p:spPr>
              <a:xfrm>
                <a:off x="4283968" y="4437112"/>
                <a:ext cx="288032" cy="360040"/>
              </a:xfrm>
              <a:prstGeom prst="lef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2.b. Alur Penyajian analisis  materi dalam buku teks pelajaran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52736"/>
            <a:ext cx="91440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Waktu penyajian : 2 X 60 ‘ = 120 ‘ 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8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648" y="5138028"/>
            <a:ext cx="20882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Membangun komitmen melaksanakan pembelajaran aktif  yang menyenangkan dan menantang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331640" y="1700808"/>
            <a:ext cx="6768752" cy="5039979"/>
            <a:chOff x="1331640" y="1772816"/>
            <a:chExt cx="6768752" cy="5039979"/>
          </a:xfrm>
        </p:grpSpPr>
        <p:grpSp>
          <p:nvGrpSpPr>
            <p:cNvPr id="14" name="Group 13"/>
            <p:cNvGrpSpPr/>
            <p:nvPr/>
          </p:nvGrpSpPr>
          <p:grpSpPr>
            <a:xfrm>
              <a:off x="1331640" y="1772816"/>
              <a:ext cx="6768752" cy="2320518"/>
              <a:chOff x="1331640" y="1772816"/>
              <a:chExt cx="6768752" cy="2320518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1403648" y="1772816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PENDAHULUAN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5508104" y="1772816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KEGIATAN INTI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85’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331640" y="2618328"/>
                <a:ext cx="208823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Pengkondisian peserta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Ice breaking</a:t>
                </a:r>
                <a:endParaRPr lang="id-ID" sz="14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436096" y="2492896"/>
                <a:ext cx="2664296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 modul 1 unit 3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Memahami sintaks/tahapan dalam model pembelajaran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 </a:t>
                </a:r>
                <a:r>
                  <a:rPr lang="id-ID" sz="1400" smtClean="0"/>
                  <a:t>sintaks </a:t>
                </a:r>
                <a:r>
                  <a:rPr lang="id-ID" sz="1400" smtClean="0"/>
                  <a:t> dalam setiap model </a:t>
                </a:r>
                <a:r>
                  <a:rPr lang="id-ID" sz="1400" smtClean="0"/>
                  <a:t>pembelajaran </a:t>
                </a:r>
                <a:endParaRPr lang="id-ID" sz="1400" dirty="0" smtClean="0"/>
              </a:p>
              <a:p>
                <a:pPr marL="285750" indent="-285750">
                  <a:buFont typeface="Wingdings" pitchFamily="2" charset="2"/>
                  <a:buChar char="§"/>
                </a:pPr>
                <a:endParaRPr lang="id-ID" sz="1400" dirty="0" smtClean="0"/>
              </a:p>
              <a:p>
                <a:endParaRPr lang="id-ID" sz="1400" dirty="0" smtClean="0"/>
              </a:p>
            </p:txBody>
          </p:sp>
          <p:sp>
            <p:nvSpPr>
              <p:cNvPr id="10" name="Right Arrow 9"/>
              <p:cNvSpPr/>
              <p:nvPr/>
            </p:nvSpPr>
            <p:spPr>
              <a:xfrm>
                <a:off x="4283968" y="1988840"/>
                <a:ext cx="360040" cy="360040"/>
              </a:xfrm>
              <a:prstGeom prst="righ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403648" y="3861048"/>
              <a:ext cx="6192688" cy="2951747"/>
              <a:chOff x="1403648" y="3861048"/>
              <a:chExt cx="6192688" cy="2951747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403648" y="443711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REFLEKSI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10’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5508104" y="443711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KESIMPULAN</a:t>
                </a:r>
              </a:p>
              <a:p>
                <a:pPr algn="ctr"/>
                <a:r>
                  <a:rPr lang="id-ID" b="1" dirty="0">
                    <a:solidFill>
                      <a:schemeClr val="tx1"/>
                    </a:solidFill>
                  </a:rPr>
                  <a:t>2</a:t>
                </a:r>
                <a:r>
                  <a:rPr lang="id-ID" b="1" dirty="0" smtClean="0">
                    <a:solidFill>
                      <a:schemeClr val="tx1"/>
                    </a:solidFill>
                  </a:rPr>
                  <a:t>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508104" y="5212357"/>
                <a:ext cx="2088232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Penguatan pemahaman terhadap model pembelajaran yang membangun pembelajaran HOTS,4C,karakter </a:t>
                </a:r>
              </a:p>
              <a:p>
                <a:endParaRPr lang="id-ID" sz="1400" dirty="0" smtClean="0"/>
              </a:p>
            </p:txBody>
          </p:sp>
          <p:sp>
            <p:nvSpPr>
              <p:cNvPr id="11" name="Down Arrow 10"/>
              <p:cNvSpPr/>
              <p:nvPr/>
            </p:nvSpPr>
            <p:spPr>
              <a:xfrm>
                <a:off x="6444208" y="3861048"/>
                <a:ext cx="396044" cy="288032"/>
              </a:xfrm>
              <a:prstGeom prst="down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2" name="Left Arrow 11"/>
              <p:cNvSpPr/>
              <p:nvPr/>
            </p:nvSpPr>
            <p:spPr>
              <a:xfrm>
                <a:off x="4283968" y="4437112"/>
                <a:ext cx="288032" cy="360040"/>
              </a:xfrm>
              <a:prstGeom prst="lef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2.c. Alur Penyajian analisis  penerapan model pembelajaran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52736"/>
            <a:ext cx="91440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Waktu penyajian : 2 X 60 ‘ = 120 ‘ 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63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3648" y="5138028"/>
            <a:ext cx="20882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Membangun komitmen melaksanakan penilaian sesuai ketentuan yang berlaku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331640" y="1700808"/>
            <a:ext cx="6768752" cy="5255423"/>
            <a:chOff x="1331640" y="1772816"/>
            <a:chExt cx="6768752" cy="5255423"/>
          </a:xfrm>
        </p:grpSpPr>
        <p:grpSp>
          <p:nvGrpSpPr>
            <p:cNvPr id="14" name="Group 13"/>
            <p:cNvGrpSpPr/>
            <p:nvPr/>
          </p:nvGrpSpPr>
          <p:grpSpPr>
            <a:xfrm>
              <a:off x="1331640" y="1772816"/>
              <a:ext cx="6768752" cy="2966849"/>
              <a:chOff x="1331640" y="1772816"/>
              <a:chExt cx="6768752" cy="2966849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1403648" y="1772816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PENDAHULUAN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5508104" y="1772816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KEGIATAN INTI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85’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331640" y="2618328"/>
                <a:ext cx="208823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Pengkondisian peserta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Ice breaking</a:t>
                </a:r>
                <a:endParaRPr lang="id-ID" sz="14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436096" y="2492896"/>
                <a:ext cx="266429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 modul 1 unit 4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Merevew cara menentukan kkm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Menegaskan ketentuan yang harus dilakukan dalam melakukan penilaian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Mencermati panduan penilaian untuk SMA 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endParaRPr lang="id-ID" sz="1400" dirty="0" smtClean="0"/>
              </a:p>
              <a:p>
                <a:endParaRPr lang="id-ID" sz="1400" dirty="0" smtClean="0"/>
              </a:p>
            </p:txBody>
          </p:sp>
          <p:sp>
            <p:nvSpPr>
              <p:cNvPr id="10" name="Right Arrow 9"/>
              <p:cNvSpPr/>
              <p:nvPr/>
            </p:nvSpPr>
            <p:spPr>
              <a:xfrm>
                <a:off x="4283968" y="1988840"/>
                <a:ext cx="360040" cy="360040"/>
              </a:xfrm>
              <a:prstGeom prst="righ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403648" y="4221088"/>
              <a:ext cx="6192688" cy="2807151"/>
              <a:chOff x="1403648" y="4221088"/>
              <a:chExt cx="6192688" cy="2807151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403648" y="443711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REFLEKSI</a:t>
                </a:r>
              </a:p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10’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5508104" y="4437112"/>
                <a:ext cx="2088232" cy="7200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b="1" dirty="0" smtClean="0">
                    <a:solidFill>
                      <a:schemeClr val="tx1"/>
                    </a:solidFill>
                  </a:rPr>
                  <a:t>KESIMPULAN</a:t>
                </a:r>
              </a:p>
              <a:p>
                <a:pPr algn="ctr"/>
                <a:r>
                  <a:rPr lang="id-ID" b="1" dirty="0">
                    <a:solidFill>
                      <a:schemeClr val="tx1"/>
                    </a:solidFill>
                  </a:rPr>
                  <a:t>2</a:t>
                </a:r>
                <a:r>
                  <a:rPr lang="id-ID" b="1" dirty="0" smtClean="0">
                    <a:solidFill>
                      <a:schemeClr val="tx1"/>
                    </a:solidFill>
                  </a:rPr>
                  <a:t>0’</a:t>
                </a:r>
                <a:endParaRPr lang="id-ID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508104" y="5212357"/>
                <a:ext cx="208823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Penguatan  terhadap penentuan KKM dan  Predikat penilaian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id-ID" sz="1400" dirty="0" smtClean="0"/>
                  <a:t>Penguatan terhadap pelaksanaan Remediel dan Pengayaan</a:t>
                </a:r>
              </a:p>
              <a:p>
                <a:endParaRPr lang="id-ID" sz="1400" dirty="0" smtClean="0"/>
              </a:p>
            </p:txBody>
          </p:sp>
          <p:sp>
            <p:nvSpPr>
              <p:cNvPr id="11" name="Down Arrow 10"/>
              <p:cNvSpPr/>
              <p:nvPr/>
            </p:nvSpPr>
            <p:spPr>
              <a:xfrm>
                <a:off x="6444208" y="4221088"/>
                <a:ext cx="396044" cy="288032"/>
              </a:xfrm>
              <a:prstGeom prst="down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2" name="Left Arrow 11"/>
              <p:cNvSpPr/>
              <p:nvPr/>
            </p:nvSpPr>
            <p:spPr>
              <a:xfrm>
                <a:off x="4283968" y="4437112"/>
                <a:ext cx="288032" cy="360040"/>
              </a:xfrm>
              <a:prstGeom prst="leftArrow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2.d. Alur Penyajian analisis  penilaian hasil belajar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1052736"/>
            <a:ext cx="91440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Waktu penyajian : 2 X 60 ‘ = 120 ‘ 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5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3. Alur penyajian perancangan RPP 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1916832"/>
            <a:ext cx="2088232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PENDAHULUAN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5’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88224" y="1916832"/>
            <a:ext cx="2088232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PENGEMBANGAN RPP</a:t>
            </a:r>
          </a:p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120’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2690336"/>
            <a:ext cx="208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Pengkondisian peserta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Ice Breaking</a:t>
            </a:r>
            <a:endParaRPr lang="id-ID" sz="1400" dirty="0"/>
          </a:p>
        </p:txBody>
      </p:sp>
      <p:sp>
        <p:nvSpPr>
          <p:cNvPr id="6" name="Rectangle 5"/>
          <p:cNvSpPr/>
          <p:nvPr/>
        </p:nvSpPr>
        <p:spPr>
          <a:xfrm>
            <a:off x="539552" y="4362105"/>
            <a:ext cx="2088232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REFLEKSI</a:t>
            </a:r>
          </a:p>
          <a:p>
            <a:pPr algn="ctr"/>
            <a:r>
              <a:rPr lang="id-ID" b="1" dirty="0">
                <a:solidFill>
                  <a:schemeClr val="tx1"/>
                </a:solidFill>
              </a:rPr>
              <a:t>5</a:t>
            </a:r>
            <a:r>
              <a:rPr lang="id-ID" b="1" dirty="0" smtClean="0">
                <a:solidFill>
                  <a:schemeClr val="tx1"/>
                </a:solidFill>
              </a:rPr>
              <a:t>’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2220" y="4361218"/>
            <a:ext cx="2088232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TELAAH RPP</a:t>
            </a:r>
          </a:p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60’</a:t>
            </a:r>
            <a:endParaRPr lang="id-ID" sz="1600" b="1" dirty="0">
              <a:solidFill>
                <a:schemeClr val="tx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7434318" y="3518431"/>
            <a:ext cx="396044" cy="28803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Left Arrow 9"/>
          <p:cNvSpPr/>
          <p:nvPr/>
        </p:nvSpPr>
        <p:spPr>
          <a:xfrm>
            <a:off x="5940152" y="4482244"/>
            <a:ext cx="288032" cy="36004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3563888" y="1916832"/>
            <a:ext cx="2088232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REVIEW         KOMPONEN RPP</a:t>
            </a:r>
          </a:p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40’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3888" y="4365104"/>
            <a:ext cx="2088232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KESIMPULAN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10’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2220" y="2690336"/>
            <a:ext cx="24122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Menyusun RPP untuk 1 KD</a:t>
            </a:r>
          </a:p>
          <a:p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23" name="Right Arrow 22"/>
          <p:cNvSpPr/>
          <p:nvPr/>
        </p:nvSpPr>
        <p:spPr>
          <a:xfrm>
            <a:off x="2987824" y="2132856"/>
            <a:ext cx="288032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ight Arrow 24"/>
          <p:cNvSpPr/>
          <p:nvPr/>
        </p:nvSpPr>
        <p:spPr>
          <a:xfrm>
            <a:off x="6012160" y="2204864"/>
            <a:ext cx="288032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Left Arrow 25"/>
          <p:cNvSpPr/>
          <p:nvPr/>
        </p:nvSpPr>
        <p:spPr>
          <a:xfrm>
            <a:off x="2987824" y="4545124"/>
            <a:ext cx="288032" cy="36004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6552221" y="5069502"/>
            <a:ext cx="24122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Melakukan telaah RPP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Instrumen telaah RPP</a:t>
            </a:r>
          </a:p>
          <a:p>
            <a:endParaRPr lang="id-ID" sz="14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3563888" y="5085184"/>
            <a:ext cx="2412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3557993" y="5157422"/>
            <a:ext cx="2412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3557993" y="5157422"/>
            <a:ext cx="20941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Memberikan penekanan terhadap hal2 yang utama dalam penyusunan RPP</a:t>
            </a:r>
            <a:endParaRPr lang="id-ID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539552" y="5157422"/>
            <a:ext cx="20941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Memberikan penguatan terhadap hal penting yang harus dilakukan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Berkomitmen </a:t>
            </a:r>
            <a:endParaRPr lang="id-ID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3549752" y="2691497"/>
            <a:ext cx="241226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Cermati  modul </a:t>
            </a:r>
            <a:r>
              <a:rPr lang="id-ID" sz="1400" dirty="0"/>
              <a:t> </a:t>
            </a:r>
            <a:r>
              <a:rPr lang="id-ID" sz="1400" dirty="0" smtClean="0"/>
              <a:t>2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Cermati Permendikbud No 22 Tahun 2016</a:t>
            </a:r>
          </a:p>
          <a:p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32" name="Rectangle 31"/>
          <p:cNvSpPr/>
          <p:nvPr/>
        </p:nvSpPr>
        <p:spPr>
          <a:xfrm>
            <a:off x="0" y="1052736"/>
            <a:ext cx="91440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Waktu penyajian : 4 X 60 ‘ = 240 ‘ 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2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4.  Alur praktik pembelajaran dan penilaian berdasarkan RPP 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1916832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PENDAHULUAN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5’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88224" y="1916832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 smtClean="0">
                <a:solidFill>
                  <a:schemeClr val="tx1"/>
                </a:solidFill>
              </a:rPr>
              <a:t>PELAKSANAAN PEMBELAJARAN DAN PENILAIAN, 510’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2690336"/>
            <a:ext cx="208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Pengkondisian peserta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Ice Breaking</a:t>
            </a:r>
            <a:endParaRPr lang="id-ID" sz="1400" dirty="0"/>
          </a:p>
        </p:txBody>
      </p:sp>
      <p:sp>
        <p:nvSpPr>
          <p:cNvPr id="6" name="Rectangle 5"/>
          <p:cNvSpPr/>
          <p:nvPr/>
        </p:nvSpPr>
        <p:spPr>
          <a:xfrm>
            <a:off x="539552" y="4362105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REFLEKSI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10’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2220" y="4361218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 smtClean="0">
                <a:solidFill>
                  <a:schemeClr val="tx1"/>
                </a:solidFill>
              </a:rPr>
              <a:t>REVIEW PELAKSANAAN PEMBELAJARAN</a:t>
            </a:r>
          </a:p>
          <a:p>
            <a:pPr algn="ctr"/>
            <a:r>
              <a:rPr lang="id-ID" sz="1400" b="1" dirty="0" smtClean="0">
                <a:solidFill>
                  <a:schemeClr val="tx1"/>
                </a:solidFill>
              </a:rPr>
              <a:t>60’</a:t>
            </a:r>
            <a:endParaRPr lang="id-ID" sz="1400" b="1" dirty="0">
              <a:solidFill>
                <a:schemeClr val="tx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7434318" y="3789040"/>
            <a:ext cx="396044" cy="28803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Left Arrow 9"/>
          <p:cNvSpPr/>
          <p:nvPr/>
        </p:nvSpPr>
        <p:spPr>
          <a:xfrm>
            <a:off x="5940152" y="4482244"/>
            <a:ext cx="288032" cy="36004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3563888" y="1916832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REVIEW  PROSES PEMBELAJARAN</a:t>
            </a:r>
          </a:p>
          <a:p>
            <a:pPr algn="ctr"/>
            <a:r>
              <a:rPr lang="id-ID" sz="1600" b="1" dirty="0">
                <a:solidFill>
                  <a:schemeClr val="tx1"/>
                </a:solidFill>
              </a:rPr>
              <a:t>6</a:t>
            </a:r>
            <a:r>
              <a:rPr lang="id-ID" sz="1600" b="1" dirty="0" smtClean="0">
                <a:solidFill>
                  <a:schemeClr val="tx1"/>
                </a:solidFill>
              </a:rPr>
              <a:t>0’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3888" y="4365104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KESIMPULAN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15’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2220" y="2691497"/>
            <a:ext cx="241226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Melaksanakan peembelajaran   dan penilaian sesuai alokasi waktu dalam RPP</a:t>
            </a:r>
          </a:p>
          <a:p>
            <a:endParaRPr lang="id-ID" sz="1400" dirty="0" smtClean="0"/>
          </a:p>
        </p:txBody>
      </p:sp>
      <p:sp>
        <p:nvSpPr>
          <p:cNvPr id="23" name="Right Arrow 22"/>
          <p:cNvSpPr/>
          <p:nvPr/>
        </p:nvSpPr>
        <p:spPr>
          <a:xfrm>
            <a:off x="2987824" y="2132856"/>
            <a:ext cx="288032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ight Arrow 24"/>
          <p:cNvSpPr/>
          <p:nvPr/>
        </p:nvSpPr>
        <p:spPr>
          <a:xfrm>
            <a:off x="6012160" y="2132856"/>
            <a:ext cx="288032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Left Arrow 25"/>
          <p:cNvSpPr/>
          <p:nvPr/>
        </p:nvSpPr>
        <p:spPr>
          <a:xfrm>
            <a:off x="2987824" y="4545124"/>
            <a:ext cx="288032" cy="36004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6552221" y="5069502"/>
            <a:ext cx="24122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Melakukan  evaluasi/kajian terhadap pelaksanaan pembelajaran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Instrumen pengamatan pembelajaran</a:t>
            </a:r>
          </a:p>
          <a:p>
            <a:endParaRPr lang="id-ID" sz="14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3563888" y="5085184"/>
            <a:ext cx="2412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3557993" y="5157422"/>
            <a:ext cx="2412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3557993" y="5157422"/>
            <a:ext cx="20941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Memberikan penekanan terhadap hal yang menjadi perhatian utama  dalam pembelajaran</a:t>
            </a:r>
            <a:endParaRPr lang="id-ID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539552" y="5157422"/>
            <a:ext cx="2094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Memberikan penguatan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49752" y="2691497"/>
            <a:ext cx="241226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Cermati modul 3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Penguatan dalam proses pembelajaran</a:t>
            </a:r>
          </a:p>
          <a:p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32" name="Rectangle 31"/>
          <p:cNvSpPr/>
          <p:nvPr/>
        </p:nvSpPr>
        <p:spPr>
          <a:xfrm>
            <a:off x="0" y="1052736"/>
            <a:ext cx="91440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Waktu penyajian : 11 X 60 ‘ = 660 ‘ 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67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5.  Alur praktik pengolahan dan pelaporan hasil penilaian dan E - Raport 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1844824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PENDAHULUAN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5’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88224" y="1988840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 smtClean="0">
                <a:solidFill>
                  <a:schemeClr val="tx1"/>
                </a:solidFill>
              </a:rPr>
              <a:t>PENGOLAHAN PENILAIAN HASIL BELAJAR</a:t>
            </a:r>
          </a:p>
          <a:p>
            <a:pPr algn="ctr"/>
            <a:r>
              <a:rPr lang="id-ID" sz="1400" b="1" dirty="0" smtClean="0">
                <a:solidFill>
                  <a:schemeClr val="tx1"/>
                </a:solidFill>
              </a:rPr>
              <a:t>40’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2762344"/>
            <a:ext cx="208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Pengkondisian peserta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Ice Breaking</a:t>
            </a:r>
            <a:endParaRPr lang="id-ID" sz="1400" dirty="0"/>
          </a:p>
        </p:txBody>
      </p:sp>
      <p:sp>
        <p:nvSpPr>
          <p:cNvPr id="6" name="Rectangle 5"/>
          <p:cNvSpPr/>
          <p:nvPr/>
        </p:nvSpPr>
        <p:spPr>
          <a:xfrm>
            <a:off x="539552" y="4362105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KESIMPULAN DAN REFLEKSI</a:t>
            </a:r>
          </a:p>
          <a:p>
            <a:pPr algn="ctr"/>
            <a:r>
              <a:rPr lang="id-ID" sz="1600" b="1" dirty="0" smtClean="0">
                <a:solidFill>
                  <a:schemeClr val="tx1"/>
                </a:solidFill>
              </a:rPr>
              <a:t>1</a:t>
            </a:r>
            <a:r>
              <a:rPr lang="id-ID" sz="1600" b="1" dirty="0">
                <a:solidFill>
                  <a:schemeClr val="tx1"/>
                </a:solidFill>
              </a:rPr>
              <a:t>5</a:t>
            </a:r>
            <a:r>
              <a:rPr lang="id-ID" sz="1600" b="1" dirty="0" smtClean="0">
                <a:solidFill>
                  <a:schemeClr val="tx1"/>
                </a:solidFill>
              </a:rPr>
              <a:t>’</a:t>
            </a:r>
            <a:endParaRPr lang="id-ID" sz="1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2220" y="4361218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 smtClean="0">
                <a:solidFill>
                  <a:schemeClr val="tx1"/>
                </a:solidFill>
              </a:rPr>
              <a:t>PELAPORAN PENILAIAN HASIL BELAJAR</a:t>
            </a:r>
          </a:p>
          <a:p>
            <a:pPr algn="ctr"/>
            <a:r>
              <a:rPr lang="id-ID" sz="1400" b="1" dirty="0" smtClean="0">
                <a:solidFill>
                  <a:schemeClr val="tx1"/>
                </a:solidFill>
              </a:rPr>
              <a:t>50’</a:t>
            </a:r>
            <a:endParaRPr lang="id-ID" sz="1400" b="1" dirty="0">
              <a:solidFill>
                <a:schemeClr val="tx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7434318" y="3789040"/>
            <a:ext cx="396044" cy="288032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Left Arrow 9"/>
          <p:cNvSpPr/>
          <p:nvPr/>
        </p:nvSpPr>
        <p:spPr>
          <a:xfrm>
            <a:off x="5940152" y="4482244"/>
            <a:ext cx="288032" cy="36004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 15"/>
          <p:cNvSpPr/>
          <p:nvPr/>
        </p:nvSpPr>
        <p:spPr>
          <a:xfrm>
            <a:off x="3563888" y="1916832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 smtClean="0">
                <a:solidFill>
                  <a:schemeClr val="tx1"/>
                </a:solidFill>
              </a:rPr>
              <a:t>REVIEW PELAKSANAAN PENILAIAN,20’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3888" y="4365104"/>
            <a:ext cx="2088232" cy="72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E- RAPORT</a:t>
            </a:r>
          </a:p>
          <a:p>
            <a:pPr algn="ctr"/>
            <a:r>
              <a:rPr lang="id-ID" b="1" dirty="0" smtClean="0">
                <a:solidFill>
                  <a:schemeClr val="tx1"/>
                </a:solidFill>
              </a:rPr>
              <a:t>50’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2220" y="2834933"/>
            <a:ext cx="24122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pengolahan  nilai hasil belajar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Menyusun tindak lanjut hasil penilaian</a:t>
            </a:r>
          </a:p>
          <a:p>
            <a:pPr marL="285750" indent="-285750">
              <a:buFont typeface="Wingdings" pitchFamily="2" charset="2"/>
              <a:buChar char="§"/>
            </a:pPr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23" name="Right Arrow 22"/>
          <p:cNvSpPr/>
          <p:nvPr/>
        </p:nvSpPr>
        <p:spPr>
          <a:xfrm>
            <a:off x="2987824" y="2132856"/>
            <a:ext cx="288032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Right Arrow 24"/>
          <p:cNvSpPr/>
          <p:nvPr/>
        </p:nvSpPr>
        <p:spPr>
          <a:xfrm>
            <a:off x="6012160" y="2204864"/>
            <a:ext cx="288032" cy="2880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Left Arrow 25"/>
          <p:cNvSpPr/>
          <p:nvPr/>
        </p:nvSpPr>
        <p:spPr>
          <a:xfrm>
            <a:off x="2987824" y="4545124"/>
            <a:ext cx="288032" cy="36004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6552221" y="5069502"/>
            <a:ext cx="241226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Menyusun laporan hasil belajar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Menuliskan deskripsi  capaian kompetensi</a:t>
            </a:r>
          </a:p>
          <a:p>
            <a:endParaRPr lang="id-ID" sz="14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3563888" y="5085184"/>
            <a:ext cx="2412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3557993" y="5157422"/>
            <a:ext cx="2412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id-ID" sz="1400" dirty="0" smtClean="0"/>
          </a:p>
          <a:p>
            <a:endParaRPr lang="id-ID" sz="14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3557993" y="5157422"/>
            <a:ext cx="2094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Menyimak aplikasi E Raport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Praktik entery data pada E Raport</a:t>
            </a:r>
            <a:endParaRPr lang="id-ID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539552" y="5157422"/>
            <a:ext cx="2094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Memberikan penguatan terhadap praktik baik dalam pembelajaran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49752" y="2780928"/>
            <a:ext cx="24122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Cermati modul 4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Jenis penilaian yang dilakukan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1400" dirty="0" smtClean="0"/>
              <a:t>Penentuan penskoran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1052736"/>
            <a:ext cx="91440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Waktu penyajian : 3 X 60 ‘ = 180 ‘ </a:t>
            </a:r>
            <a:endParaRPr lang="id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1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632</Words>
  <Application>Microsoft Office PowerPoint</Application>
  <PresentationFormat>On-screen Show (4:3)</PresentationFormat>
  <Paragraphs>163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Its Moon</dc:creator>
  <cp:lastModifiedBy>Its Moon</cp:lastModifiedBy>
  <cp:revision>13</cp:revision>
  <dcterms:created xsi:type="dcterms:W3CDTF">2017-02-17T04:24:24Z</dcterms:created>
  <dcterms:modified xsi:type="dcterms:W3CDTF">2017-02-17T12:45:51Z</dcterms:modified>
</cp:coreProperties>
</file>