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-570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E95D4-2D1A-4210-9838-224F0332F8CE}" type="datetimeFigureOut">
              <a:rPr lang="en-US" smtClean="0"/>
              <a:t>2/24/2017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F213D-9F84-4B0C-A933-73227E922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583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E95D4-2D1A-4210-9838-224F0332F8CE}" type="datetimeFigureOut">
              <a:rPr lang="en-US" smtClean="0"/>
              <a:t>2/24/2017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F213D-9F84-4B0C-A933-73227E922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156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E95D4-2D1A-4210-9838-224F0332F8CE}" type="datetimeFigureOut">
              <a:rPr lang="en-US" smtClean="0"/>
              <a:t>2/24/2017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F213D-9F84-4B0C-A933-73227E922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57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E95D4-2D1A-4210-9838-224F0332F8CE}" type="datetimeFigureOut">
              <a:rPr lang="en-US" smtClean="0"/>
              <a:t>2/24/2017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F213D-9F84-4B0C-A933-73227E922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751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E95D4-2D1A-4210-9838-224F0332F8CE}" type="datetimeFigureOut">
              <a:rPr lang="en-US" smtClean="0"/>
              <a:t>2/24/2017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F213D-9F84-4B0C-A933-73227E922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567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E95D4-2D1A-4210-9838-224F0332F8CE}" type="datetimeFigureOut">
              <a:rPr lang="en-US" smtClean="0"/>
              <a:t>2/24/2017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F213D-9F84-4B0C-A933-73227E922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493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E95D4-2D1A-4210-9838-224F0332F8CE}" type="datetimeFigureOut">
              <a:rPr lang="en-US" smtClean="0"/>
              <a:t>2/24/2017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F213D-9F84-4B0C-A933-73227E922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506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E95D4-2D1A-4210-9838-224F0332F8CE}" type="datetimeFigureOut">
              <a:rPr lang="en-US" smtClean="0"/>
              <a:t>2/24/2017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F213D-9F84-4B0C-A933-73227E922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6504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E95D4-2D1A-4210-9838-224F0332F8CE}" type="datetimeFigureOut">
              <a:rPr lang="en-US" smtClean="0"/>
              <a:t>2/24/2017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F213D-9F84-4B0C-A933-73227E922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281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E95D4-2D1A-4210-9838-224F0332F8CE}" type="datetimeFigureOut">
              <a:rPr lang="en-US" smtClean="0"/>
              <a:t>2/24/2017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F213D-9F84-4B0C-A933-73227E922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690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E95D4-2D1A-4210-9838-224F0332F8CE}" type="datetimeFigureOut">
              <a:rPr lang="en-US" smtClean="0"/>
              <a:t>2/24/2017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F213D-9F84-4B0C-A933-73227E922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839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EE95D4-2D1A-4210-9838-224F0332F8CE}" type="datetimeFigureOut">
              <a:rPr lang="en-US" smtClean="0"/>
              <a:t>2/24/2017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5F213D-9F84-4B0C-A933-73227E922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785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2357" y="1099168"/>
            <a:ext cx="11590867" cy="994304"/>
          </a:xfrm>
        </p:spPr>
        <p:txBody>
          <a:bodyPr>
            <a:normAutofit/>
          </a:bodyPr>
          <a:lstStyle/>
          <a:p>
            <a:pPr algn="r"/>
            <a:r>
              <a:rPr lang="id-ID" sz="4000" dirty="0"/>
              <a:t>Sosialisasi dan </a:t>
            </a:r>
            <a:r>
              <a:rPr lang="en-US" sz="4000" dirty="0" err="1"/>
              <a:t>Bimbingan</a:t>
            </a:r>
            <a:r>
              <a:rPr lang="en-US" sz="4000" dirty="0"/>
              <a:t> </a:t>
            </a:r>
            <a:r>
              <a:rPr lang="en-US" sz="4000" dirty="0" err="1"/>
              <a:t>Teknis</a:t>
            </a:r>
            <a:r>
              <a:rPr lang="id-ID" sz="4000" dirty="0"/>
              <a:t> </a:t>
            </a:r>
            <a:endParaRPr lang="en-US" sz="4800" b="1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25133" y="4993409"/>
            <a:ext cx="9338734" cy="430402"/>
          </a:xfrm>
          <a:solidFill>
            <a:srgbClr val="0070C0"/>
          </a:solidFill>
        </p:spPr>
        <p:txBody>
          <a:bodyPr anchor="ctr">
            <a:normAutofit/>
          </a:bodyPr>
          <a:lstStyle/>
          <a:p>
            <a:pPr algn="r"/>
            <a:r>
              <a:rPr lang="id-ID" sz="2000" i="1" dirty="0">
                <a:solidFill>
                  <a:schemeClr val="bg1"/>
                </a:solidFill>
              </a:rPr>
              <a:t> Jakarta, </a:t>
            </a:r>
            <a:r>
              <a:rPr lang="en-US" sz="2000" i="1" dirty="0" err="1">
                <a:solidFill>
                  <a:schemeClr val="bg1"/>
                </a:solidFill>
              </a:rPr>
              <a:t>Februari</a:t>
            </a:r>
            <a:r>
              <a:rPr lang="en-US" sz="2000" i="1" dirty="0">
                <a:solidFill>
                  <a:schemeClr val="bg1"/>
                </a:solidFill>
              </a:rPr>
              <a:t> 2017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934" y="5754319"/>
            <a:ext cx="812800" cy="82030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64734" y="6139813"/>
            <a:ext cx="76238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sz="2000" b="1" dirty="0">
                <a:ea typeface="Arial Narrow" charset="0"/>
                <a:cs typeface="Arial Narrow" charset="0"/>
              </a:rPr>
              <a:t>KEMENTERIAN PENDIDIKAN DAN KEBUDAYAAN REPUBLIK INDONESIA</a:t>
            </a:r>
          </a:p>
        </p:txBody>
      </p:sp>
      <p:sp>
        <p:nvSpPr>
          <p:cNvPr id="6" name="Rectangle 5"/>
          <p:cNvSpPr/>
          <p:nvPr/>
        </p:nvSpPr>
        <p:spPr>
          <a:xfrm>
            <a:off x="-420138" y="2612593"/>
            <a:ext cx="1196134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d-ID" sz="4800" b="1" dirty="0"/>
              <a:t>PENGUATAN PENDIDIKAN KARAKTER</a:t>
            </a:r>
          </a:p>
          <a:p>
            <a:pPr algn="r"/>
            <a:r>
              <a:rPr lang="id-ID" sz="4800" b="1" dirty="0"/>
              <a:t>BERBASIS KELAS</a:t>
            </a:r>
            <a:endParaRPr lang="en-US" sz="4800" b="1" dirty="0"/>
          </a:p>
        </p:txBody>
      </p:sp>
      <p:sp>
        <p:nvSpPr>
          <p:cNvPr id="7" name="Rectangle 6"/>
          <p:cNvSpPr/>
          <p:nvPr/>
        </p:nvSpPr>
        <p:spPr>
          <a:xfrm>
            <a:off x="-65215" y="4214375"/>
            <a:ext cx="1159086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endParaRPr lang="en-US" sz="4800" dirty="0"/>
          </a:p>
        </p:txBody>
      </p:sp>
      <p:grpSp>
        <p:nvGrpSpPr>
          <p:cNvPr id="9" name="Group 5"/>
          <p:cNvGrpSpPr/>
          <p:nvPr/>
        </p:nvGrpSpPr>
        <p:grpSpPr>
          <a:xfrm>
            <a:off x="0" y="875654"/>
            <a:ext cx="6864794" cy="212955"/>
            <a:chOff x="0" y="2631522"/>
            <a:chExt cx="15040549" cy="828013"/>
          </a:xfrm>
        </p:grpSpPr>
        <p:grpSp>
          <p:nvGrpSpPr>
            <p:cNvPr id="10" name="Group 6"/>
            <p:cNvGrpSpPr/>
            <p:nvPr/>
          </p:nvGrpSpPr>
          <p:grpSpPr>
            <a:xfrm>
              <a:off x="0" y="2632049"/>
              <a:ext cx="10872788" cy="827486"/>
              <a:chOff x="3886200" y="942975"/>
              <a:chExt cx="6986588" cy="628650"/>
            </a:xfrm>
            <a:solidFill>
              <a:srgbClr val="277AC0"/>
            </a:solidFill>
          </p:grpSpPr>
          <p:sp>
            <p:nvSpPr>
              <p:cNvPr id="12" name="Rectangle 8"/>
              <p:cNvSpPr/>
              <p:nvPr/>
            </p:nvSpPr>
            <p:spPr>
              <a:xfrm>
                <a:off x="3886200" y="942975"/>
                <a:ext cx="4686300" cy="62865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57175" indent="-257175" algn="ctr">
                  <a:buFont typeface="+mj-lt"/>
                  <a:buAutoNum type="arabicPeriod"/>
                </a:pPr>
                <a:endParaRPr lang="en-US" sz="1196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13" name="Parallelogram 9"/>
              <p:cNvSpPr/>
              <p:nvPr/>
            </p:nvSpPr>
            <p:spPr>
              <a:xfrm>
                <a:off x="7529513" y="942975"/>
                <a:ext cx="3343275" cy="628650"/>
              </a:xfrm>
              <a:prstGeom prst="parallelogram">
                <a:avLst>
                  <a:gd name="adj" fmla="val 70455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57175" indent="-257175" algn="ctr">
                  <a:buFont typeface="+mj-lt"/>
                  <a:buAutoNum type="arabicPeriod"/>
                </a:pPr>
                <a:endParaRPr lang="en-US" sz="1196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</p:grpSp>
        <p:sp>
          <p:nvSpPr>
            <p:cNvPr id="11" name="Parallelogram 7"/>
            <p:cNvSpPr/>
            <p:nvPr/>
          </p:nvSpPr>
          <p:spPr>
            <a:xfrm>
              <a:off x="10276643" y="2631522"/>
              <a:ext cx="4763906" cy="828013"/>
            </a:xfrm>
            <a:prstGeom prst="parallelogram">
              <a:avLst>
                <a:gd name="adj" fmla="val 70455"/>
              </a:avLst>
            </a:prstGeom>
            <a:solidFill>
              <a:srgbClr val="F5A3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57175" indent="-257175" algn="ctr">
                <a:buFont typeface="+mj-lt"/>
                <a:buAutoNum type="arabicPeriod"/>
              </a:pPr>
              <a:endParaRPr lang="en-US" sz="1196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54475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5934" y="107577"/>
            <a:ext cx="11156066" cy="995082"/>
          </a:xfrm>
        </p:spPr>
        <p:txBody>
          <a:bodyPr>
            <a:normAutofit/>
          </a:bodyPr>
          <a:lstStyle/>
          <a:p>
            <a:pPr algn="l"/>
            <a:r>
              <a:rPr lang="id-ID" sz="4000" b="1" dirty="0">
                <a:solidFill>
                  <a:srgbClr val="0070C0"/>
                </a:solidFill>
                <a:latin typeface="Helvetica "/>
              </a:rPr>
              <a:t>Tujuan</a:t>
            </a:r>
            <a:endParaRPr lang="en-US" sz="4000" b="1" dirty="0">
              <a:solidFill>
                <a:srgbClr val="0070C0"/>
              </a:solidFill>
              <a:latin typeface="Helvetica 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932" y="1743749"/>
            <a:ext cx="11431615" cy="5008852"/>
          </a:xfrm>
        </p:spPr>
        <p:txBody>
          <a:bodyPr>
            <a:norm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GB" dirty="0" err="1"/>
              <a:t>Memahami</a:t>
            </a:r>
            <a:r>
              <a:rPr lang="en-GB" dirty="0"/>
              <a:t> </a:t>
            </a:r>
            <a:r>
              <a:rPr lang="en-GB" dirty="0" err="1"/>
              <a:t>pentingnya</a:t>
            </a:r>
            <a:r>
              <a:rPr lang="en-GB" dirty="0"/>
              <a:t> </a:t>
            </a:r>
            <a:r>
              <a:rPr lang="en-GB" b="1" dirty="0">
                <a:solidFill>
                  <a:srgbClr val="0070C0"/>
                </a:solidFill>
              </a:rPr>
              <a:t>PPK </a:t>
            </a:r>
            <a:r>
              <a:rPr lang="en-GB" b="1" dirty="0" err="1">
                <a:solidFill>
                  <a:srgbClr val="0070C0"/>
                </a:solidFill>
              </a:rPr>
              <a:t>dalam</a:t>
            </a:r>
            <a:r>
              <a:rPr lang="en-GB" b="1" dirty="0">
                <a:solidFill>
                  <a:srgbClr val="0070C0"/>
                </a:solidFill>
              </a:rPr>
              <a:t> proses </a:t>
            </a:r>
            <a:r>
              <a:rPr lang="en-GB" b="1" dirty="0" err="1">
                <a:solidFill>
                  <a:srgbClr val="0070C0"/>
                </a:solidFill>
              </a:rPr>
              <a:t>belajar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mengajar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dirty="0"/>
              <a:t>di </a:t>
            </a:r>
            <a:r>
              <a:rPr lang="en-GB" dirty="0" err="1"/>
              <a:t>kelas</a:t>
            </a:r>
            <a:r>
              <a:rPr lang="en-GB" dirty="0"/>
              <a:t>, 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GB" dirty="0" err="1"/>
              <a:t>Menyadari</a:t>
            </a:r>
            <a:r>
              <a:rPr lang="en-GB" dirty="0"/>
              <a:t> </a:t>
            </a:r>
            <a:r>
              <a:rPr lang="en-GB" dirty="0" err="1"/>
              <a:t>pentingnya</a:t>
            </a:r>
            <a:r>
              <a:rPr lang="en-GB" dirty="0"/>
              <a:t> </a:t>
            </a:r>
            <a:r>
              <a:rPr lang="en-GB" b="1" dirty="0" err="1">
                <a:solidFill>
                  <a:srgbClr val="0070C0"/>
                </a:solidFill>
              </a:rPr>
              <a:t>mengembangkan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karakter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siswa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melalui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mata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pelajaran</a:t>
            </a:r>
            <a:r>
              <a:rPr lang="en-GB" dirty="0"/>
              <a:t>,</a:t>
            </a:r>
            <a:endParaRPr lang="en-GB" b="1" dirty="0">
              <a:solidFill>
                <a:srgbClr val="0070C0"/>
              </a:solidFill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en-GB" dirty="0" err="1"/>
              <a:t>Menyadari</a:t>
            </a:r>
            <a:r>
              <a:rPr lang="en-GB" dirty="0"/>
              <a:t> </a:t>
            </a:r>
            <a:r>
              <a:rPr lang="en-GB" dirty="0" err="1"/>
              <a:t>pentingnya</a:t>
            </a:r>
            <a:r>
              <a:rPr lang="en-GB" dirty="0"/>
              <a:t> </a:t>
            </a:r>
            <a:r>
              <a:rPr lang="en-GB" dirty="0" err="1"/>
              <a:t>mengembangkan</a:t>
            </a:r>
            <a:r>
              <a:rPr lang="en-GB" dirty="0"/>
              <a:t> </a:t>
            </a:r>
            <a:r>
              <a:rPr lang="en-GB" dirty="0" err="1"/>
              <a:t>karakter</a:t>
            </a:r>
            <a:r>
              <a:rPr lang="en-GB" dirty="0"/>
              <a:t> </a:t>
            </a:r>
            <a:r>
              <a:rPr lang="en-GB" dirty="0" err="1"/>
              <a:t>siswa</a:t>
            </a:r>
            <a:r>
              <a:rPr lang="en-GB" dirty="0"/>
              <a:t> </a:t>
            </a:r>
            <a:r>
              <a:rPr lang="en-GB" dirty="0" err="1"/>
              <a:t>melalui</a:t>
            </a:r>
            <a:r>
              <a:rPr lang="en-GB" dirty="0"/>
              <a:t> </a:t>
            </a:r>
            <a:r>
              <a:rPr lang="en-GB" b="1" dirty="0" err="1">
                <a:solidFill>
                  <a:srgbClr val="0070C0"/>
                </a:solidFill>
              </a:rPr>
              <a:t>metode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mengajar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dirty="0"/>
              <a:t>yang </a:t>
            </a:r>
            <a:r>
              <a:rPr lang="en-GB" dirty="0" err="1"/>
              <a:t>dipilih</a:t>
            </a:r>
            <a:r>
              <a:rPr lang="en-GB" dirty="0"/>
              <a:t>,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GB" dirty="0" err="1"/>
              <a:t>Menyadari</a:t>
            </a:r>
            <a:r>
              <a:rPr lang="en-GB" dirty="0"/>
              <a:t> </a:t>
            </a:r>
            <a:r>
              <a:rPr lang="en-GB" dirty="0" err="1"/>
              <a:t>pentingnya</a:t>
            </a:r>
            <a:r>
              <a:rPr lang="en-GB" dirty="0"/>
              <a:t> </a:t>
            </a:r>
            <a:r>
              <a:rPr lang="en-GB" dirty="0" err="1"/>
              <a:t>mengembangkan</a:t>
            </a:r>
            <a:r>
              <a:rPr lang="en-GB" dirty="0"/>
              <a:t> </a:t>
            </a:r>
            <a:r>
              <a:rPr lang="en-GB" dirty="0" err="1"/>
              <a:t>karakter</a:t>
            </a:r>
            <a:r>
              <a:rPr lang="en-GB" dirty="0"/>
              <a:t> </a:t>
            </a:r>
            <a:r>
              <a:rPr lang="en-GB" dirty="0" err="1"/>
              <a:t>siswa</a:t>
            </a:r>
            <a:r>
              <a:rPr lang="en-GB" dirty="0"/>
              <a:t> </a:t>
            </a:r>
            <a:r>
              <a:rPr lang="en-GB" dirty="0" err="1"/>
              <a:t>melalui</a:t>
            </a:r>
            <a:r>
              <a:rPr lang="en-GB" dirty="0"/>
              <a:t> </a:t>
            </a:r>
            <a:r>
              <a:rPr lang="en-GB" b="1" dirty="0" err="1">
                <a:solidFill>
                  <a:srgbClr val="0070C0"/>
                </a:solidFill>
              </a:rPr>
              <a:t>pengelolaan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kelas</a:t>
            </a:r>
            <a:r>
              <a:rPr lang="en-GB" dirty="0"/>
              <a:t>,</a:t>
            </a:r>
            <a:endParaRPr lang="en-GB" b="1" dirty="0">
              <a:solidFill>
                <a:srgbClr val="0070C0"/>
              </a:solidFill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en-GB" dirty="0" err="1"/>
              <a:t>Mampu</a:t>
            </a:r>
            <a:r>
              <a:rPr lang="en-GB" dirty="0"/>
              <a:t> </a:t>
            </a:r>
            <a:r>
              <a:rPr lang="en-GB" dirty="0" err="1"/>
              <a:t>memberikan</a:t>
            </a:r>
            <a:r>
              <a:rPr lang="en-GB" dirty="0"/>
              <a:t> </a:t>
            </a:r>
            <a:r>
              <a:rPr lang="en-GB" b="1" dirty="0" err="1">
                <a:solidFill>
                  <a:srgbClr val="0070C0"/>
                </a:solidFill>
              </a:rPr>
              <a:t>keteladanan</a:t>
            </a:r>
            <a:r>
              <a:rPr lang="en-GB" dirty="0"/>
              <a:t>, </a:t>
            </a:r>
            <a:r>
              <a:rPr lang="en-GB" b="1" dirty="0" err="1">
                <a:solidFill>
                  <a:srgbClr val="0070C0"/>
                </a:solidFill>
              </a:rPr>
              <a:t>memodelkan</a:t>
            </a:r>
            <a:r>
              <a:rPr lang="en-GB" b="1" dirty="0">
                <a:solidFill>
                  <a:srgbClr val="0070C0"/>
                </a:solidFill>
              </a:rPr>
              <a:t> proses </a:t>
            </a:r>
            <a:r>
              <a:rPr lang="en-GB" b="1" dirty="0" err="1">
                <a:solidFill>
                  <a:srgbClr val="0070C0"/>
                </a:solidFill>
              </a:rPr>
              <a:t>belajar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mengajar</a:t>
            </a:r>
            <a:r>
              <a:rPr lang="en-GB" b="1" dirty="0"/>
              <a:t> </a:t>
            </a:r>
            <a:r>
              <a:rPr lang="en-GB" dirty="0"/>
              <a:t>yang </a:t>
            </a:r>
            <a:r>
              <a:rPr lang="en-GB" dirty="0" err="1"/>
              <a:t>sekaligus</a:t>
            </a:r>
            <a:r>
              <a:rPr lang="en-GB" dirty="0"/>
              <a:t> </a:t>
            </a:r>
            <a:r>
              <a:rPr lang="en-GB" dirty="0" err="1"/>
              <a:t>menguatkan</a:t>
            </a:r>
            <a:r>
              <a:rPr lang="en-GB" dirty="0"/>
              <a:t> </a:t>
            </a:r>
            <a:r>
              <a:rPr lang="en-GB" dirty="0" err="1"/>
              <a:t>pendidikan</a:t>
            </a:r>
            <a:r>
              <a:rPr lang="en-GB" dirty="0"/>
              <a:t> </a:t>
            </a:r>
            <a:r>
              <a:rPr lang="en-GB" dirty="0" err="1"/>
              <a:t>karakter</a:t>
            </a:r>
            <a:r>
              <a:rPr lang="en-GB" dirty="0"/>
              <a:t> </a:t>
            </a:r>
            <a:r>
              <a:rPr lang="en-GB" dirty="0" err="1"/>
              <a:t>siswa</a:t>
            </a:r>
            <a:r>
              <a:rPr lang="en-GB" dirty="0"/>
              <a:t> </a:t>
            </a:r>
            <a:r>
              <a:rPr lang="en-GB" dirty="0" err="1"/>
              <a:t>melalui</a:t>
            </a:r>
            <a:r>
              <a:rPr lang="en-GB" dirty="0"/>
              <a:t> </a:t>
            </a:r>
            <a:r>
              <a:rPr lang="en-GB" dirty="0" err="1"/>
              <a:t>mata</a:t>
            </a:r>
            <a:r>
              <a:rPr lang="en-GB" dirty="0"/>
              <a:t> </a:t>
            </a:r>
            <a:r>
              <a:rPr lang="en-GB" dirty="0" err="1"/>
              <a:t>pelajaran</a:t>
            </a:r>
            <a:r>
              <a:rPr lang="en-GB" dirty="0"/>
              <a:t>, </a:t>
            </a:r>
            <a:r>
              <a:rPr lang="en-GB" dirty="0" err="1"/>
              <a:t>metode</a:t>
            </a:r>
            <a:r>
              <a:rPr lang="en-GB" dirty="0"/>
              <a:t> </a:t>
            </a:r>
            <a:r>
              <a:rPr lang="en-GB" dirty="0" err="1"/>
              <a:t>mengajar</a:t>
            </a:r>
            <a:r>
              <a:rPr lang="en-GB" dirty="0"/>
              <a:t>, </a:t>
            </a:r>
            <a:r>
              <a:rPr lang="en-GB" dirty="0" err="1"/>
              <a:t>dan</a:t>
            </a:r>
            <a:r>
              <a:rPr lang="en-GB" dirty="0"/>
              <a:t> </a:t>
            </a:r>
            <a:r>
              <a:rPr lang="en-GB" dirty="0" err="1"/>
              <a:t>pengelolaan</a:t>
            </a:r>
            <a:r>
              <a:rPr lang="en-GB" dirty="0"/>
              <a:t> </a:t>
            </a:r>
            <a:r>
              <a:rPr lang="en-GB" dirty="0" err="1"/>
              <a:t>kelas</a:t>
            </a:r>
            <a:r>
              <a:rPr lang="en-GB" dirty="0"/>
              <a:t>.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0" y="923839"/>
            <a:ext cx="6240722" cy="67854"/>
            <a:chOff x="0" y="2631522"/>
            <a:chExt cx="15040549" cy="828013"/>
          </a:xfrm>
        </p:grpSpPr>
        <p:grpSp>
          <p:nvGrpSpPr>
            <p:cNvPr id="7" name="Group 6"/>
            <p:cNvGrpSpPr/>
            <p:nvPr/>
          </p:nvGrpSpPr>
          <p:grpSpPr>
            <a:xfrm>
              <a:off x="0" y="2632049"/>
              <a:ext cx="10872788" cy="827486"/>
              <a:chOff x="3886200" y="942975"/>
              <a:chExt cx="6986588" cy="628650"/>
            </a:xfrm>
            <a:solidFill>
              <a:srgbClr val="277AC0"/>
            </a:solidFill>
          </p:grpSpPr>
          <p:sp>
            <p:nvSpPr>
              <p:cNvPr id="9" name="Rectangle 8"/>
              <p:cNvSpPr/>
              <p:nvPr/>
            </p:nvSpPr>
            <p:spPr>
              <a:xfrm>
                <a:off x="3886200" y="942975"/>
                <a:ext cx="4686300" cy="62865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57175" indent="-257175" algn="ctr">
                  <a:buFont typeface="+mj-lt"/>
                  <a:buAutoNum type="arabicPeriod"/>
                </a:pPr>
                <a:endParaRPr lang="en-US" sz="1196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10" name="Parallelogram 9"/>
              <p:cNvSpPr/>
              <p:nvPr/>
            </p:nvSpPr>
            <p:spPr>
              <a:xfrm>
                <a:off x="7529513" y="942975"/>
                <a:ext cx="3343275" cy="628650"/>
              </a:xfrm>
              <a:prstGeom prst="parallelogram">
                <a:avLst>
                  <a:gd name="adj" fmla="val 70455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57175" indent="-257175" algn="ctr">
                  <a:buFont typeface="+mj-lt"/>
                  <a:buAutoNum type="arabicPeriod"/>
                </a:pPr>
                <a:endParaRPr lang="en-US" sz="1196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</p:grpSp>
        <p:sp>
          <p:nvSpPr>
            <p:cNvPr id="8" name="Parallelogram 7"/>
            <p:cNvSpPr/>
            <p:nvPr/>
          </p:nvSpPr>
          <p:spPr>
            <a:xfrm>
              <a:off x="10276643" y="2631522"/>
              <a:ext cx="4763906" cy="828013"/>
            </a:xfrm>
            <a:prstGeom prst="parallelogram">
              <a:avLst>
                <a:gd name="adj" fmla="val 70455"/>
              </a:avLst>
            </a:prstGeom>
            <a:solidFill>
              <a:srgbClr val="F5A3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57175" indent="-257175" algn="ctr">
                <a:buFont typeface="+mj-lt"/>
                <a:buAutoNum type="arabicPeriod"/>
              </a:pPr>
              <a:endParaRPr lang="en-US" sz="1196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</p:grpSp>
      <p:sp>
        <p:nvSpPr>
          <p:cNvPr id="11" name="Content Placeholder 2"/>
          <p:cNvSpPr txBox="1">
            <a:spLocks/>
          </p:cNvSpPr>
          <p:nvPr/>
        </p:nvSpPr>
        <p:spPr>
          <a:xfrm>
            <a:off x="387933" y="1209580"/>
            <a:ext cx="1124592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d-ID" b="1" dirty="0"/>
              <a:t>Tujuan pelatihan pada Modul </a:t>
            </a:r>
            <a:r>
              <a:rPr lang="en-US" b="1" dirty="0" err="1"/>
              <a:t>ini</a:t>
            </a:r>
            <a:r>
              <a:rPr lang="id-ID" b="1" dirty="0"/>
              <a:t> </a:t>
            </a:r>
            <a:r>
              <a:rPr lang="id-ID" dirty="0"/>
              <a:t>adalah agar peserta:</a:t>
            </a:r>
            <a:endParaRPr lang="en-US" dirty="0"/>
          </a:p>
        </p:txBody>
      </p:sp>
      <p:pic>
        <p:nvPicPr>
          <p:cNvPr id="12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3257" y="216711"/>
            <a:ext cx="1606291" cy="626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8087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107577"/>
            <a:ext cx="11963399" cy="995082"/>
          </a:xfrm>
        </p:spPr>
        <p:txBody>
          <a:bodyPr>
            <a:normAutofit/>
          </a:bodyPr>
          <a:lstStyle/>
          <a:p>
            <a:pPr algn="l"/>
            <a:r>
              <a:rPr lang="id-ID" sz="4000" b="1" dirty="0">
                <a:solidFill>
                  <a:srgbClr val="0070C0"/>
                </a:solidFill>
                <a:latin typeface="Helvetica "/>
              </a:rPr>
              <a:t>Pertanyaan Reflek</a:t>
            </a:r>
            <a:r>
              <a:rPr lang="en-US" sz="4000" b="1" dirty="0">
                <a:solidFill>
                  <a:srgbClr val="0070C0"/>
                </a:solidFill>
                <a:latin typeface="Helvetica "/>
              </a:rPr>
              <a:t>t</a:t>
            </a:r>
            <a:r>
              <a:rPr lang="id-ID" sz="4000" b="1" dirty="0">
                <a:solidFill>
                  <a:srgbClr val="0070C0"/>
                </a:solidFill>
                <a:latin typeface="Helvetica "/>
              </a:rPr>
              <a:t>if</a:t>
            </a:r>
            <a:endParaRPr lang="en-US" sz="4000" b="1" dirty="0">
              <a:solidFill>
                <a:srgbClr val="0070C0"/>
              </a:solidFill>
              <a:latin typeface="Helvetica 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0" y="923839"/>
            <a:ext cx="6240722" cy="67854"/>
            <a:chOff x="0" y="2631522"/>
            <a:chExt cx="15040549" cy="828013"/>
          </a:xfrm>
        </p:grpSpPr>
        <p:grpSp>
          <p:nvGrpSpPr>
            <p:cNvPr id="7" name="Group 6"/>
            <p:cNvGrpSpPr/>
            <p:nvPr/>
          </p:nvGrpSpPr>
          <p:grpSpPr>
            <a:xfrm>
              <a:off x="0" y="2632049"/>
              <a:ext cx="10872788" cy="827486"/>
              <a:chOff x="3886200" y="942975"/>
              <a:chExt cx="6986588" cy="628650"/>
            </a:xfrm>
            <a:solidFill>
              <a:srgbClr val="277AC0"/>
            </a:solidFill>
          </p:grpSpPr>
          <p:sp>
            <p:nvSpPr>
              <p:cNvPr id="9" name="Rectangle 8"/>
              <p:cNvSpPr/>
              <p:nvPr/>
            </p:nvSpPr>
            <p:spPr>
              <a:xfrm>
                <a:off x="3886200" y="942975"/>
                <a:ext cx="4686300" cy="62865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57175" indent="-257175" algn="ctr">
                  <a:buFont typeface="+mj-lt"/>
                  <a:buAutoNum type="arabicPeriod"/>
                </a:pPr>
                <a:endParaRPr lang="en-US" sz="1196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10" name="Parallelogram 9"/>
              <p:cNvSpPr/>
              <p:nvPr/>
            </p:nvSpPr>
            <p:spPr>
              <a:xfrm>
                <a:off x="7529513" y="942975"/>
                <a:ext cx="3343275" cy="628650"/>
              </a:xfrm>
              <a:prstGeom prst="parallelogram">
                <a:avLst>
                  <a:gd name="adj" fmla="val 70455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57175" indent="-257175" algn="ctr">
                  <a:buFont typeface="+mj-lt"/>
                  <a:buAutoNum type="arabicPeriod"/>
                </a:pPr>
                <a:endParaRPr lang="en-US" sz="1196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</p:grpSp>
        <p:sp>
          <p:nvSpPr>
            <p:cNvPr id="8" name="Parallelogram 7"/>
            <p:cNvSpPr/>
            <p:nvPr/>
          </p:nvSpPr>
          <p:spPr>
            <a:xfrm>
              <a:off x="10276643" y="2631522"/>
              <a:ext cx="4763906" cy="828013"/>
            </a:xfrm>
            <a:prstGeom prst="parallelogram">
              <a:avLst>
                <a:gd name="adj" fmla="val 70455"/>
              </a:avLst>
            </a:prstGeom>
            <a:solidFill>
              <a:srgbClr val="F5A3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57175" indent="-257175" algn="ctr">
                <a:buFont typeface="+mj-lt"/>
                <a:buAutoNum type="arabicPeriod"/>
              </a:pPr>
              <a:endParaRPr lang="en-US" sz="1196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</p:grpSp>
      <p:sp>
        <p:nvSpPr>
          <p:cNvPr id="4" name="Rectangle 3"/>
          <p:cNvSpPr/>
          <p:nvPr/>
        </p:nvSpPr>
        <p:spPr>
          <a:xfrm>
            <a:off x="228600" y="2240862"/>
            <a:ext cx="1159094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d-ID" sz="4000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GB" sz="4000" dirty="0" err="1">
                <a:latin typeface="Arial" panose="020B0604020202020204" pitchFamily="34" charset="0"/>
                <a:cs typeface="Arial" panose="020B0604020202020204" pitchFamily="34" charset="0"/>
              </a:rPr>
              <a:t>Selama</a:t>
            </a:r>
            <a:r>
              <a:rPr lang="en-GB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sz="4000" dirty="0">
                <a:latin typeface="Arial" panose="020B0604020202020204" pitchFamily="34" charset="0"/>
                <a:cs typeface="Arial" panose="020B0604020202020204" pitchFamily="34" charset="0"/>
              </a:rPr>
              <a:t>para </a:t>
            </a:r>
            <a:r>
              <a:rPr lang="en-GB" sz="4000" dirty="0">
                <a:latin typeface="Arial" panose="020B0604020202020204" pitchFamily="34" charset="0"/>
                <a:cs typeface="Arial" panose="020B0604020202020204" pitchFamily="34" charset="0"/>
              </a:rPr>
              <a:t>guru </a:t>
            </a:r>
            <a:r>
              <a:rPr lang="en-GB" sz="4000" dirty="0" err="1">
                <a:latin typeface="Arial" panose="020B0604020202020204" pitchFamily="34" charset="0"/>
                <a:cs typeface="Arial" panose="020B0604020202020204" pitchFamily="34" charset="0"/>
              </a:rPr>
              <a:t>mengajar</a:t>
            </a:r>
            <a:r>
              <a:rPr lang="en-GB" sz="40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algn="ctr"/>
            <a:r>
              <a:rPr lang="en-GB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4000" dirty="0" err="1">
                <a:latin typeface="Arial" panose="020B0604020202020204" pitchFamily="34" charset="0"/>
                <a:cs typeface="Arial" panose="020B0604020202020204" pitchFamily="34" charset="0"/>
              </a:rPr>
              <a:t>adakah</a:t>
            </a:r>
            <a:r>
              <a:rPr lang="en-GB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4000" dirty="0" err="1">
                <a:latin typeface="Arial" panose="020B0604020202020204" pitchFamily="34" charset="0"/>
                <a:cs typeface="Arial" panose="020B0604020202020204" pitchFamily="34" charset="0"/>
              </a:rPr>
              <a:t>kesempatan</a:t>
            </a:r>
            <a:r>
              <a:rPr lang="en-GB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4000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GB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4000" dirty="0" err="1">
                <a:latin typeface="Arial" panose="020B0604020202020204" pitchFamily="34" charset="0"/>
                <a:cs typeface="Arial" panose="020B0604020202020204" pitchFamily="34" charset="0"/>
              </a:rPr>
              <a:t>mengintegrasikan</a:t>
            </a:r>
            <a:r>
              <a:rPr lang="en-GB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4000" dirty="0" err="1">
                <a:latin typeface="Arial" panose="020B0604020202020204" pitchFamily="34" charset="0"/>
                <a:cs typeface="Arial" panose="020B0604020202020204" pitchFamily="34" charset="0"/>
              </a:rPr>
              <a:t>pengembangan</a:t>
            </a:r>
            <a:r>
              <a:rPr lang="en-GB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4000" dirty="0" err="1">
                <a:latin typeface="Arial" panose="020B0604020202020204" pitchFamily="34" charset="0"/>
                <a:cs typeface="Arial" panose="020B0604020202020204" pitchFamily="34" charset="0"/>
              </a:rPr>
              <a:t>karakter</a:t>
            </a:r>
            <a:r>
              <a:rPr lang="en-GB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4000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GB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4000" dirty="0" err="1">
                <a:latin typeface="Arial" panose="020B0604020202020204" pitchFamily="34" charset="0"/>
                <a:cs typeface="Arial" panose="020B0604020202020204" pitchFamily="34" charset="0"/>
              </a:rPr>
              <a:t>mata</a:t>
            </a:r>
            <a:r>
              <a:rPr lang="en-GB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4000" dirty="0" err="1">
                <a:latin typeface="Arial" panose="020B0604020202020204" pitchFamily="34" charset="0"/>
                <a:cs typeface="Arial" panose="020B0604020202020204" pitchFamily="34" charset="0"/>
              </a:rPr>
              <a:t>pelajaran</a:t>
            </a:r>
            <a:r>
              <a:rPr lang="en-GB" sz="40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r>
              <a:rPr lang="id-ID" sz="4000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</p:txBody>
      </p:sp>
      <p:pic>
        <p:nvPicPr>
          <p:cNvPr id="11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3257" y="216711"/>
            <a:ext cx="1606291" cy="626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9196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923839"/>
            <a:ext cx="6240722" cy="67854"/>
            <a:chOff x="0" y="2631522"/>
            <a:chExt cx="15040549" cy="828013"/>
          </a:xfrm>
        </p:grpSpPr>
        <p:grpSp>
          <p:nvGrpSpPr>
            <p:cNvPr id="7" name="Group 6"/>
            <p:cNvGrpSpPr/>
            <p:nvPr/>
          </p:nvGrpSpPr>
          <p:grpSpPr>
            <a:xfrm>
              <a:off x="0" y="2632049"/>
              <a:ext cx="10872788" cy="827486"/>
              <a:chOff x="3886200" y="942975"/>
              <a:chExt cx="6986588" cy="628650"/>
            </a:xfrm>
            <a:solidFill>
              <a:srgbClr val="277AC0"/>
            </a:solidFill>
          </p:grpSpPr>
          <p:sp>
            <p:nvSpPr>
              <p:cNvPr id="9" name="Rectangle 8"/>
              <p:cNvSpPr/>
              <p:nvPr/>
            </p:nvSpPr>
            <p:spPr>
              <a:xfrm>
                <a:off x="3886200" y="942975"/>
                <a:ext cx="4686300" cy="62865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57175" indent="-257175" algn="ctr">
                  <a:buFont typeface="+mj-lt"/>
                  <a:buAutoNum type="arabicPeriod"/>
                </a:pPr>
                <a:endParaRPr lang="en-US" sz="1196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10" name="Parallelogram 9"/>
              <p:cNvSpPr/>
              <p:nvPr/>
            </p:nvSpPr>
            <p:spPr>
              <a:xfrm>
                <a:off x="7529513" y="942975"/>
                <a:ext cx="3343275" cy="628650"/>
              </a:xfrm>
              <a:prstGeom prst="parallelogram">
                <a:avLst>
                  <a:gd name="adj" fmla="val 70455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57175" indent="-257175" algn="ctr">
                  <a:buFont typeface="+mj-lt"/>
                  <a:buAutoNum type="arabicPeriod"/>
                </a:pPr>
                <a:endParaRPr lang="en-US" sz="1196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</p:grpSp>
        <p:sp>
          <p:nvSpPr>
            <p:cNvPr id="8" name="Parallelogram 7"/>
            <p:cNvSpPr/>
            <p:nvPr/>
          </p:nvSpPr>
          <p:spPr>
            <a:xfrm>
              <a:off x="10276643" y="2631522"/>
              <a:ext cx="4763906" cy="828013"/>
            </a:xfrm>
            <a:prstGeom prst="parallelogram">
              <a:avLst>
                <a:gd name="adj" fmla="val 70455"/>
              </a:avLst>
            </a:prstGeom>
            <a:solidFill>
              <a:srgbClr val="F5A3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57175" indent="-257175" algn="ctr">
                <a:buFont typeface="+mj-lt"/>
                <a:buAutoNum type="arabicPeriod"/>
              </a:pPr>
              <a:endParaRPr lang="en-US" sz="1196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</p:grpSp>
      <p:sp>
        <p:nvSpPr>
          <p:cNvPr id="4" name="Rectangle 3"/>
          <p:cNvSpPr/>
          <p:nvPr/>
        </p:nvSpPr>
        <p:spPr>
          <a:xfrm>
            <a:off x="284016" y="2683452"/>
            <a:ext cx="11575475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6600" dirty="0" err="1"/>
              <a:t>Berpikir</a:t>
            </a:r>
            <a:r>
              <a:rPr lang="en-GB" sz="6600" dirty="0"/>
              <a:t> – </a:t>
            </a:r>
            <a:r>
              <a:rPr lang="en-GB" sz="6600" dirty="0" err="1"/>
              <a:t>Berpasangan</a:t>
            </a:r>
            <a:r>
              <a:rPr lang="en-GB" sz="6600" dirty="0"/>
              <a:t> – </a:t>
            </a:r>
            <a:r>
              <a:rPr lang="en-GB" sz="6600" dirty="0" err="1"/>
              <a:t>Berbagi</a:t>
            </a:r>
            <a:r>
              <a:rPr lang="en-GB" sz="6600" dirty="0"/>
              <a:t/>
            </a:r>
            <a:br>
              <a:rPr lang="en-GB" sz="6600" dirty="0"/>
            </a:br>
            <a:r>
              <a:rPr lang="en-GB" sz="6600" dirty="0"/>
              <a:t>L</a:t>
            </a:r>
            <a:r>
              <a:rPr lang="id-ID" sz="6600" dirty="0"/>
              <a:t>embar Kerja </a:t>
            </a:r>
            <a:r>
              <a:rPr lang="en-GB" sz="6600" dirty="0"/>
              <a:t>1 </a:t>
            </a:r>
            <a:r>
              <a:rPr lang="en-GB" sz="6600" dirty="0" err="1"/>
              <a:t>Pada</a:t>
            </a:r>
            <a:r>
              <a:rPr lang="en-GB" sz="6600" dirty="0"/>
              <a:t> Modul</a:t>
            </a:r>
            <a:endParaRPr lang="id-ID" sz="6600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284016" y="190702"/>
            <a:ext cx="11963399" cy="7317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548640" rtl="0" eaLnBrk="1" latinLnBrk="0" hangingPunct="1">
              <a:spcBef>
                <a:spcPct val="0"/>
              </a:spcBef>
              <a:buNone/>
              <a:defRPr sz="528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b="1" dirty="0" err="1">
                <a:solidFill>
                  <a:srgbClr val="0070C0"/>
                </a:solidFill>
                <a:latin typeface="Helvetica "/>
              </a:rPr>
              <a:t>Latihan</a:t>
            </a:r>
            <a:endParaRPr lang="en-US" sz="4000" b="1" dirty="0">
              <a:solidFill>
                <a:srgbClr val="0070C0"/>
              </a:solidFill>
              <a:latin typeface="Helvetica "/>
            </a:endParaRPr>
          </a:p>
        </p:txBody>
      </p:sp>
      <p:pic>
        <p:nvPicPr>
          <p:cNvPr id="12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3257" y="216711"/>
            <a:ext cx="1606291" cy="626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722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8" descr="Image result for children after schoo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26664">
            <a:off x="243204" y="1098708"/>
            <a:ext cx="4460026" cy="229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0" y="923839"/>
            <a:ext cx="6240722" cy="67854"/>
            <a:chOff x="0" y="2631522"/>
            <a:chExt cx="15040549" cy="828013"/>
          </a:xfrm>
        </p:grpSpPr>
        <p:grpSp>
          <p:nvGrpSpPr>
            <p:cNvPr id="7" name="Group 6"/>
            <p:cNvGrpSpPr/>
            <p:nvPr/>
          </p:nvGrpSpPr>
          <p:grpSpPr>
            <a:xfrm>
              <a:off x="0" y="2632049"/>
              <a:ext cx="10872788" cy="827486"/>
              <a:chOff x="3886200" y="942975"/>
              <a:chExt cx="6986588" cy="628650"/>
            </a:xfrm>
            <a:solidFill>
              <a:srgbClr val="277AC0"/>
            </a:solidFill>
          </p:grpSpPr>
          <p:sp>
            <p:nvSpPr>
              <p:cNvPr id="9" name="Rectangle 8"/>
              <p:cNvSpPr/>
              <p:nvPr/>
            </p:nvSpPr>
            <p:spPr>
              <a:xfrm>
                <a:off x="3886200" y="942975"/>
                <a:ext cx="4686300" cy="62865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57175" indent="-257175" algn="ctr">
                  <a:buFont typeface="+mj-lt"/>
                  <a:buAutoNum type="arabicPeriod"/>
                </a:pPr>
                <a:endParaRPr lang="en-US" sz="1196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10" name="Parallelogram 9"/>
              <p:cNvSpPr/>
              <p:nvPr/>
            </p:nvSpPr>
            <p:spPr>
              <a:xfrm>
                <a:off x="7529513" y="942975"/>
                <a:ext cx="3343275" cy="628650"/>
              </a:xfrm>
              <a:prstGeom prst="parallelogram">
                <a:avLst>
                  <a:gd name="adj" fmla="val 70455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57175" indent="-257175" algn="ctr">
                  <a:buFont typeface="+mj-lt"/>
                  <a:buAutoNum type="arabicPeriod"/>
                </a:pPr>
                <a:endParaRPr lang="en-US" sz="1196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</p:grpSp>
        <p:sp>
          <p:nvSpPr>
            <p:cNvPr id="8" name="Parallelogram 7"/>
            <p:cNvSpPr/>
            <p:nvPr/>
          </p:nvSpPr>
          <p:spPr>
            <a:xfrm>
              <a:off x="10276643" y="2631522"/>
              <a:ext cx="4763906" cy="828013"/>
            </a:xfrm>
            <a:prstGeom prst="parallelogram">
              <a:avLst>
                <a:gd name="adj" fmla="val 70455"/>
              </a:avLst>
            </a:prstGeom>
            <a:solidFill>
              <a:srgbClr val="F5A3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57175" indent="-257175" algn="ctr">
                <a:buFont typeface="+mj-lt"/>
                <a:buAutoNum type="arabicPeriod"/>
              </a:pPr>
              <a:endParaRPr lang="en-US" sz="1196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</p:grp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2287" y="4195662"/>
            <a:ext cx="3265135" cy="2261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387" y="3680610"/>
            <a:ext cx="3581663" cy="3078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74" b="13456"/>
          <a:stretch/>
        </p:blipFill>
        <p:spPr bwMode="auto">
          <a:xfrm>
            <a:off x="4511408" y="3794732"/>
            <a:ext cx="3863521" cy="3063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4131" y="1342878"/>
            <a:ext cx="3831856" cy="2549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Title 1"/>
          <p:cNvSpPr txBox="1">
            <a:spLocks/>
          </p:cNvSpPr>
          <p:nvPr/>
        </p:nvSpPr>
        <p:spPr>
          <a:xfrm>
            <a:off x="284016" y="190702"/>
            <a:ext cx="11963399" cy="7317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548640" rtl="0" eaLnBrk="1" latinLnBrk="0" hangingPunct="1">
              <a:spcBef>
                <a:spcPct val="0"/>
              </a:spcBef>
              <a:buNone/>
              <a:defRPr sz="528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b="1" dirty="0" err="1">
                <a:solidFill>
                  <a:srgbClr val="0070C0"/>
                </a:solidFill>
                <a:latin typeface="Helvetica "/>
              </a:rPr>
              <a:t>Suasana</a:t>
            </a:r>
            <a:r>
              <a:rPr lang="en-US" sz="4000" b="1" dirty="0">
                <a:solidFill>
                  <a:srgbClr val="0070C0"/>
                </a:solidFill>
                <a:latin typeface="Helvetica 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Helvetica "/>
              </a:rPr>
              <a:t>Kelas</a:t>
            </a:r>
            <a:endParaRPr lang="en-US" sz="4000" b="1" dirty="0">
              <a:solidFill>
                <a:srgbClr val="0070C0"/>
              </a:solidFill>
              <a:latin typeface="Helvetica "/>
            </a:endParaRPr>
          </a:p>
        </p:txBody>
      </p:sp>
      <p:pic>
        <p:nvPicPr>
          <p:cNvPr id="18" name="Content Placeholder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3257" y="216711"/>
            <a:ext cx="1606291" cy="62645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 rot="19894962">
            <a:off x="4034234" y="1943160"/>
            <a:ext cx="4617098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en-US" sz="5400" b="1" dirty="0" err="1">
                <a:ln w="12700">
                  <a:solidFill>
                    <a:schemeClr val="accent2"/>
                  </a:solidFill>
                  <a:prstDash val="solid"/>
                </a:ln>
                <a:pattFill prst="narHorz">
                  <a:fgClr>
                    <a:srgbClr val="FFFF00"/>
                  </a:fgClr>
                  <a:bgClr>
                    <a:schemeClr val="accent2"/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Menyenangkan</a:t>
            </a:r>
            <a:endParaRPr lang="en-US" sz="5400" b="1" dirty="0">
              <a:ln w="12700">
                <a:solidFill>
                  <a:schemeClr val="accent2"/>
                </a:solidFill>
                <a:prstDash val="solid"/>
              </a:ln>
              <a:pattFill prst="narHorz">
                <a:fgClr>
                  <a:srgbClr val="FFFF00"/>
                </a:fgClr>
                <a:bgClr>
                  <a:schemeClr val="accent2"/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365592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1883" y="1510144"/>
            <a:ext cx="11299172" cy="2244437"/>
          </a:xfrm>
        </p:spPr>
        <p:txBody>
          <a:bodyPr/>
          <a:lstStyle/>
          <a:p>
            <a:pPr marL="0" indent="0">
              <a:buNone/>
            </a:pPr>
            <a:r>
              <a:rPr lang="id-ID" b="1" dirty="0">
                <a:solidFill>
                  <a:srgbClr val="0070C0"/>
                </a:solidFill>
              </a:rPr>
              <a:t>Baca</a:t>
            </a:r>
            <a:r>
              <a:rPr lang="id-ID" dirty="0"/>
              <a:t> buku Kajian dan Pedoman Penguatan Pendidikan Karakter halaman </a:t>
            </a:r>
            <a:r>
              <a:rPr lang="en-US" dirty="0"/>
              <a:t>29-31</a:t>
            </a:r>
            <a:r>
              <a:rPr lang="id-ID" dirty="0"/>
              <a:t>, pada </a:t>
            </a:r>
            <a:r>
              <a:rPr lang="en-US" dirty="0"/>
              <a:t>Sub Bab III</a:t>
            </a:r>
            <a:r>
              <a:rPr lang="id-ID" dirty="0"/>
              <a:t> tentang PPK melalui Pilihan dan Penggunaan Metode Pe</a:t>
            </a:r>
            <a:r>
              <a:rPr lang="en-US" dirty="0" err="1"/>
              <a:t>mbelaja</a:t>
            </a:r>
            <a:r>
              <a:rPr lang="id-ID" dirty="0"/>
              <a:t>ran.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0" y="923839"/>
            <a:ext cx="6240722" cy="67854"/>
            <a:chOff x="0" y="2631522"/>
            <a:chExt cx="15040549" cy="828013"/>
          </a:xfrm>
        </p:grpSpPr>
        <p:grpSp>
          <p:nvGrpSpPr>
            <p:cNvPr id="7" name="Group 6"/>
            <p:cNvGrpSpPr/>
            <p:nvPr/>
          </p:nvGrpSpPr>
          <p:grpSpPr>
            <a:xfrm>
              <a:off x="0" y="2632049"/>
              <a:ext cx="10872788" cy="827486"/>
              <a:chOff x="3886200" y="942975"/>
              <a:chExt cx="6986588" cy="628650"/>
            </a:xfrm>
            <a:solidFill>
              <a:srgbClr val="277AC0"/>
            </a:solidFill>
          </p:grpSpPr>
          <p:sp>
            <p:nvSpPr>
              <p:cNvPr id="9" name="Rectangle 8"/>
              <p:cNvSpPr/>
              <p:nvPr/>
            </p:nvSpPr>
            <p:spPr>
              <a:xfrm>
                <a:off x="3886200" y="942975"/>
                <a:ext cx="4686300" cy="62865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57175" indent="-257175" algn="ctr">
                  <a:buFont typeface="+mj-lt"/>
                  <a:buAutoNum type="arabicPeriod"/>
                </a:pPr>
                <a:endParaRPr lang="en-US" sz="1196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10" name="Parallelogram 9"/>
              <p:cNvSpPr/>
              <p:nvPr/>
            </p:nvSpPr>
            <p:spPr>
              <a:xfrm>
                <a:off x="7529513" y="942975"/>
                <a:ext cx="3343275" cy="628650"/>
              </a:xfrm>
              <a:prstGeom prst="parallelogram">
                <a:avLst>
                  <a:gd name="adj" fmla="val 70455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57175" indent="-257175" algn="ctr">
                  <a:buFont typeface="+mj-lt"/>
                  <a:buAutoNum type="arabicPeriod"/>
                </a:pPr>
                <a:endParaRPr lang="en-US" sz="1196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</p:grpSp>
        <p:sp>
          <p:nvSpPr>
            <p:cNvPr id="8" name="Parallelogram 7"/>
            <p:cNvSpPr/>
            <p:nvPr/>
          </p:nvSpPr>
          <p:spPr>
            <a:xfrm>
              <a:off x="10276643" y="2631522"/>
              <a:ext cx="4763906" cy="828013"/>
            </a:xfrm>
            <a:prstGeom prst="parallelogram">
              <a:avLst>
                <a:gd name="adj" fmla="val 70455"/>
              </a:avLst>
            </a:prstGeom>
            <a:solidFill>
              <a:srgbClr val="F5A3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57175" indent="-257175" algn="ctr">
                <a:buFont typeface="+mj-lt"/>
                <a:buAutoNum type="arabicPeriod"/>
              </a:pPr>
              <a:endParaRPr lang="en-US" sz="1196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</p:grpSp>
      <p:sp>
        <p:nvSpPr>
          <p:cNvPr id="4" name="AutoShape 2" descr="Hasil gambar untuk collaborative learning"/>
          <p:cNvSpPr>
            <a:spLocks noChangeAspect="1" noChangeArrowheads="1"/>
          </p:cNvSpPr>
          <p:nvPr/>
        </p:nvSpPr>
        <p:spPr bwMode="auto">
          <a:xfrm>
            <a:off x="155575" y="-914400"/>
            <a:ext cx="28575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5" name="AutoShape 4" descr="Hasil gambar untuk collaborative learning"/>
          <p:cNvSpPr>
            <a:spLocks noChangeAspect="1" noChangeArrowheads="1"/>
          </p:cNvSpPr>
          <p:nvPr/>
        </p:nvSpPr>
        <p:spPr bwMode="auto">
          <a:xfrm>
            <a:off x="441084" y="-844923"/>
            <a:ext cx="28575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pic>
        <p:nvPicPr>
          <p:cNvPr id="1030" name="Picture 6" descr="Hasil gambar untuk collaborative learn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92" y="4020206"/>
            <a:ext cx="4019567" cy="2679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asil gambar untuk collaborative learn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4051" y="3965614"/>
            <a:ext cx="3612090" cy="2709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asil gambar untuk project based learni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6216" y="3959390"/>
            <a:ext cx="4102053" cy="2723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284016" y="190702"/>
            <a:ext cx="11963399" cy="7317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548640" rtl="0" eaLnBrk="1" latinLnBrk="0" hangingPunct="1">
              <a:spcBef>
                <a:spcPct val="0"/>
              </a:spcBef>
              <a:buNone/>
              <a:defRPr sz="528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b="1" dirty="0" err="1">
                <a:solidFill>
                  <a:srgbClr val="0070C0"/>
                </a:solidFill>
                <a:latin typeface="Helvetica "/>
              </a:rPr>
              <a:t>Metode</a:t>
            </a:r>
            <a:r>
              <a:rPr lang="en-US" sz="4000" b="1" dirty="0">
                <a:solidFill>
                  <a:srgbClr val="0070C0"/>
                </a:solidFill>
                <a:latin typeface="Helvetica 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Helvetica "/>
              </a:rPr>
              <a:t>Pengajaran</a:t>
            </a:r>
            <a:endParaRPr lang="en-US" sz="4000" b="1" dirty="0">
              <a:solidFill>
                <a:srgbClr val="0070C0"/>
              </a:solidFill>
              <a:latin typeface="Helvetica "/>
            </a:endParaRPr>
          </a:p>
        </p:txBody>
      </p:sp>
      <p:pic>
        <p:nvPicPr>
          <p:cNvPr id="17" name="Content Placeholder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3257" y="216711"/>
            <a:ext cx="1606291" cy="626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3300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1647" y="1663793"/>
            <a:ext cx="10515600" cy="4351338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id-ID" dirty="0"/>
              <a:t>Peserta dibagi dalam kelompok masing-masing 4 orang</a:t>
            </a:r>
          </a:p>
          <a:p>
            <a:pPr marL="514350" indent="-514350">
              <a:buAutoNum type="arabicPeriod"/>
            </a:pPr>
            <a:r>
              <a:rPr lang="en-GB" dirty="0" err="1"/>
              <a:t>Silakan</a:t>
            </a:r>
            <a:r>
              <a:rPr lang="en-GB" dirty="0"/>
              <a:t> </a:t>
            </a:r>
            <a:r>
              <a:rPr lang="en-GB" dirty="0" err="1"/>
              <a:t>memilih</a:t>
            </a:r>
            <a:r>
              <a:rPr lang="en-GB" dirty="0"/>
              <a:t>  </a:t>
            </a:r>
            <a:r>
              <a:rPr lang="en-GB" dirty="0" err="1"/>
              <a:t>metode</a:t>
            </a:r>
            <a:r>
              <a:rPr lang="en-GB" dirty="0"/>
              <a:t>  </a:t>
            </a:r>
            <a:r>
              <a:rPr lang="en-GB" dirty="0" err="1"/>
              <a:t>pembelajaran</a:t>
            </a:r>
            <a:r>
              <a:rPr lang="en-GB" dirty="0"/>
              <a:t>  yang </a:t>
            </a:r>
            <a:r>
              <a:rPr lang="en-GB" dirty="0" err="1"/>
              <a:t>tepat</a:t>
            </a:r>
            <a:r>
              <a:rPr lang="en-GB" dirty="0"/>
              <a:t> </a:t>
            </a:r>
            <a:r>
              <a:rPr lang="en-GB" dirty="0" err="1"/>
              <a:t>untuk</a:t>
            </a:r>
            <a:r>
              <a:rPr lang="en-GB" dirty="0"/>
              <a:t> </a:t>
            </a:r>
            <a:r>
              <a:rPr lang="en-GB" dirty="0" err="1"/>
              <a:t>salah</a:t>
            </a:r>
            <a:r>
              <a:rPr lang="en-GB" dirty="0"/>
              <a:t> </a:t>
            </a:r>
            <a:r>
              <a:rPr lang="en-GB" dirty="0" err="1"/>
              <a:t>satu</a:t>
            </a:r>
            <a:r>
              <a:rPr lang="en-GB" dirty="0"/>
              <a:t> </a:t>
            </a:r>
            <a:r>
              <a:rPr lang="en-GB" dirty="0" err="1"/>
              <a:t>mata</a:t>
            </a:r>
            <a:r>
              <a:rPr lang="en-GB" dirty="0"/>
              <a:t> </a:t>
            </a:r>
            <a:r>
              <a:rPr lang="en-GB" dirty="0" err="1"/>
              <a:t>pelajaran</a:t>
            </a:r>
            <a:endParaRPr lang="id-ID" dirty="0"/>
          </a:p>
          <a:p>
            <a:pPr marL="514350" indent="-514350">
              <a:buAutoNum type="arabicPeriod"/>
            </a:pPr>
            <a:r>
              <a:rPr lang="en-GB" dirty="0" err="1"/>
              <a:t>Sesuai</a:t>
            </a:r>
            <a:r>
              <a:rPr lang="id-ID" dirty="0"/>
              <a:t>kan</a:t>
            </a:r>
            <a:r>
              <a:rPr lang="en-GB" dirty="0"/>
              <a:t> </a:t>
            </a:r>
            <a:r>
              <a:rPr lang="en-GB" dirty="0" err="1"/>
              <a:t>dengan</a:t>
            </a:r>
            <a:r>
              <a:rPr lang="en-GB" dirty="0"/>
              <a:t> </a:t>
            </a:r>
            <a:r>
              <a:rPr lang="en-GB" dirty="0" err="1"/>
              <a:t>karakteristik</a:t>
            </a:r>
            <a:r>
              <a:rPr lang="en-GB" dirty="0"/>
              <a:t> </a:t>
            </a:r>
            <a:r>
              <a:rPr lang="en-GB" dirty="0" err="1"/>
              <a:t>mata</a:t>
            </a:r>
            <a:r>
              <a:rPr lang="en-GB" dirty="0"/>
              <a:t> </a:t>
            </a:r>
            <a:r>
              <a:rPr lang="en-GB" dirty="0" err="1"/>
              <a:t>pelajaran</a:t>
            </a:r>
            <a:r>
              <a:rPr lang="en-GB" dirty="0"/>
              <a:t> </a:t>
            </a:r>
            <a:r>
              <a:rPr lang="en-GB" dirty="0" err="1"/>
              <a:t>tersebut</a:t>
            </a:r>
            <a:endParaRPr lang="id-ID" dirty="0"/>
          </a:p>
          <a:p>
            <a:pPr marL="514350" indent="-514350">
              <a:buAutoNum type="arabicPeriod"/>
            </a:pPr>
            <a:r>
              <a:rPr lang="id-ID" dirty="0"/>
              <a:t>Bagaimana </a:t>
            </a:r>
            <a:r>
              <a:rPr lang="en-GB" dirty="0" err="1"/>
              <a:t>mengintegrasikan</a:t>
            </a:r>
            <a:r>
              <a:rPr lang="en-GB" dirty="0"/>
              <a:t> </a:t>
            </a:r>
            <a:r>
              <a:rPr lang="en-GB" dirty="0" err="1"/>
              <a:t>nilai</a:t>
            </a:r>
            <a:r>
              <a:rPr lang="en-GB" dirty="0"/>
              <a:t> – </a:t>
            </a:r>
            <a:r>
              <a:rPr lang="en-GB" dirty="0" err="1"/>
              <a:t>nilai</a:t>
            </a:r>
            <a:r>
              <a:rPr lang="en-GB" dirty="0"/>
              <a:t> </a:t>
            </a:r>
            <a:r>
              <a:rPr lang="en-GB" dirty="0" err="1"/>
              <a:t>karakter</a:t>
            </a:r>
            <a:r>
              <a:rPr lang="en-GB" dirty="0"/>
              <a:t> di </a:t>
            </a:r>
            <a:r>
              <a:rPr lang="en-GB" dirty="0" err="1"/>
              <a:t>dalamnya</a:t>
            </a:r>
            <a:r>
              <a:rPr lang="id-ID" dirty="0"/>
              <a:t>?</a:t>
            </a:r>
          </a:p>
          <a:p>
            <a:pPr marL="514350" indent="-514350">
              <a:buAutoNum type="arabicPeriod"/>
            </a:pPr>
            <a:r>
              <a:rPr lang="id-ID" dirty="0"/>
              <a:t>Kelompok b</a:t>
            </a:r>
            <a:r>
              <a:rPr lang="en-GB" dirty="0" err="1"/>
              <a:t>erbagi</a:t>
            </a:r>
            <a:r>
              <a:rPr lang="en-GB" dirty="0"/>
              <a:t> </a:t>
            </a:r>
            <a:r>
              <a:rPr lang="id-ID" dirty="0"/>
              <a:t>pemahaman satu sama lain </a:t>
            </a:r>
            <a:r>
              <a:rPr lang="en-US" dirty="0"/>
              <a:t>di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kelompok</a:t>
            </a:r>
            <a:endParaRPr lang="en-GB" i="1" dirty="0"/>
          </a:p>
          <a:p>
            <a:pPr marL="514350" indent="-514350">
              <a:buAutoNum type="arabicPeriod"/>
            </a:pP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0" y="923839"/>
            <a:ext cx="6240722" cy="67854"/>
            <a:chOff x="0" y="2631522"/>
            <a:chExt cx="15040549" cy="828013"/>
          </a:xfrm>
        </p:grpSpPr>
        <p:grpSp>
          <p:nvGrpSpPr>
            <p:cNvPr id="7" name="Group 6"/>
            <p:cNvGrpSpPr/>
            <p:nvPr/>
          </p:nvGrpSpPr>
          <p:grpSpPr>
            <a:xfrm>
              <a:off x="0" y="2632049"/>
              <a:ext cx="10872788" cy="827486"/>
              <a:chOff x="3886200" y="942975"/>
              <a:chExt cx="6986588" cy="628650"/>
            </a:xfrm>
            <a:solidFill>
              <a:srgbClr val="277AC0"/>
            </a:solidFill>
          </p:grpSpPr>
          <p:sp>
            <p:nvSpPr>
              <p:cNvPr id="9" name="Rectangle 8"/>
              <p:cNvSpPr/>
              <p:nvPr/>
            </p:nvSpPr>
            <p:spPr>
              <a:xfrm>
                <a:off x="3886200" y="942975"/>
                <a:ext cx="4686300" cy="62865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57175" indent="-257175" algn="ctr">
                  <a:buFont typeface="+mj-lt"/>
                  <a:buAutoNum type="arabicPeriod"/>
                </a:pPr>
                <a:endParaRPr lang="en-US" sz="1196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10" name="Parallelogram 9"/>
              <p:cNvSpPr/>
              <p:nvPr/>
            </p:nvSpPr>
            <p:spPr>
              <a:xfrm>
                <a:off x="7529513" y="942975"/>
                <a:ext cx="3343275" cy="628650"/>
              </a:xfrm>
              <a:prstGeom prst="parallelogram">
                <a:avLst>
                  <a:gd name="adj" fmla="val 70455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57175" indent="-257175" algn="ctr">
                  <a:buFont typeface="+mj-lt"/>
                  <a:buAutoNum type="arabicPeriod"/>
                </a:pPr>
                <a:endParaRPr lang="en-US" sz="1196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</p:grpSp>
        <p:sp>
          <p:nvSpPr>
            <p:cNvPr id="8" name="Parallelogram 7"/>
            <p:cNvSpPr/>
            <p:nvPr/>
          </p:nvSpPr>
          <p:spPr>
            <a:xfrm>
              <a:off x="10276643" y="2631522"/>
              <a:ext cx="4763906" cy="828013"/>
            </a:xfrm>
            <a:prstGeom prst="parallelogram">
              <a:avLst>
                <a:gd name="adj" fmla="val 70455"/>
              </a:avLst>
            </a:prstGeom>
            <a:solidFill>
              <a:srgbClr val="F5A3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57175" indent="-257175" algn="ctr">
                <a:buFont typeface="+mj-lt"/>
                <a:buAutoNum type="arabicPeriod"/>
              </a:pPr>
              <a:endParaRPr lang="en-US" sz="1196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</p:grpSp>
      <p:pic>
        <p:nvPicPr>
          <p:cNvPr id="11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3257" y="216711"/>
            <a:ext cx="1606291" cy="626454"/>
          </a:xfrm>
          <a:prstGeom prst="rect">
            <a:avLst/>
          </a:prstGeom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284016" y="190702"/>
            <a:ext cx="11963399" cy="7317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548640" rtl="0" eaLnBrk="1" latinLnBrk="0" hangingPunct="1">
              <a:spcBef>
                <a:spcPct val="0"/>
              </a:spcBef>
              <a:buNone/>
              <a:defRPr sz="528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b="1" dirty="0" err="1">
                <a:solidFill>
                  <a:srgbClr val="0070C0"/>
                </a:solidFill>
                <a:latin typeface="Helvetica "/>
              </a:rPr>
              <a:t>Kerja</a:t>
            </a:r>
            <a:r>
              <a:rPr lang="en-US" sz="4000" b="1" dirty="0">
                <a:solidFill>
                  <a:srgbClr val="0070C0"/>
                </a:solidFill>
                <a:latin typeface="Helvetica 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Helvetica "/>
              </a:rPr>
              <a:t>Kelompok</a:t>
            </a:r>
            <a:endParaRPr lang="en-US" sz="4000" b="1" dirty="0">
              <a:solidFill>
                <a:srgbClr val="0070C0"/>
              </a:solidFill>
              <a:latin typeface="Helvetica "/>
            </a:endParaRPr>
          </a:p>
        </p:txBody>
      </p:sp>
    </p:spTree>
    <p:extLst>
      <p:ext uri="{BB962C8B-B14F-4D97-AF65-F5344CB8AC3E}">
        <p14:creationId xmlns:p14="http://schemas.microsoft.com/office/powerpoint/2010/main" val="30388306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107577"/>
            <a:ext cx="11963399" cy="995082"/>
          </a:xfrm>
        </p:spPr>
        <p:txBody>
          <a:bodyPr>
            <a:normAutofit/>
          </a:bodyPr>
          <a:lstStyle/>
          <a:p>
            <a:pPr algn="l"/>
            <a:r>
              <a:rPr lang="id-ID" sz="4000" b="1" dirty="0">
                <a:solidFill>
                  <a:srgbClr val="0070C0"/>
                </a:solidFill>
                <a:latin typeface="Helvetica "/>
              </a:rPr>
              <a:t>Pertanyaan Reflektif</a:t>
            </a:r>
            <a:endParaRPr lang="en-US" sz="4000" b="1" dirty="0">
              <a:solidFill>
                <a:srgbClr val="0070C0"/>
              </a:solidFill>
              <a:latin typeface="Helvetica 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0251" y="1691089"/>
            <a:ext cx="6819006" cy="40892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4800" dirty="0" err="1"/>
              <a:t>Sebutkan</a:t>
            </a:r>
            <a:r>
              <a:rPr lang="en-GB" sz="4800" dirty="0"/>
              <a:t> </a:t>
            </a:r>
            <a:r>
              <a:rPr lang="en-GB" sz="4800" dirty="0" err="1"/>
              <a:t>kegiatan</a:t>
            </a:r>
            <a:r>
              <a:rPr lang="en-GB" sz="4800" dirty="0"/>
              <a:t> </a:t>
            </a:r>
            <a:r>
              <a:rPr lang="en-GB" sz="4800" dirty="0" err="1"/>
              <a:t>apa</a:t>
            </a:r>
            <a:r>
              <a:rPr lang="en-GB" sz="4800" dirty="0"/>
              <a:t> yang </a:t>
            </a:r>
            <a:r>
              <a:rPr lang="en-GB" sz="4800" dirty="0" err="1"/>
              <a:t>sudah</a:t>
            </a:r>
            <a:r>
              <a:rPr lang="en-GB" sz="4800" dirty="0"/>
              <a:t> </a:t>
            </a:r>
            <a:r>
              <a:rPr lang="en-GB" sz="4800" dirty="0" err="1"/>
              <a:t>anda</a:t>
            </a:r>
            <a:r>
              <a:rPr lang="en-GB" sz="4800" dirty="0"/>
              <a:t> </a:t>
            </a:r>
            <a:r>
              <a:rPr lang="en-GB" sz="4800" dirty="0" err="1"/>
              <a:t>lakukan</a:t>
            </a:r>
            <a:r>
              <a:rPr lang="en-GB" sz="4800" dirty="0"/>
              <a:t> </a:t>
            </a:r>
            <a:r>
              <a:rPr lang="en-GB" sz="4800" dirty="0" err="1"/>
              <a:t>saat</a:t>
            </a:r>
            <a:r>
              <a:rPr lang="en-GB" sz="4800" dirty="0"/>
              <a:t> </a:t>
            </a:r>
            <a:r>
              <a:rPr lang="en-GB" sz="4800" dirty="0" err="1"/>
              <a:t>menyelenggarakan</a:t>
            </a:r>
            <a:r>
              <a:rPr lang="en-GB" sz="4800" dirty="0"/>
              <a:t> proses KBM </a:t>
            </a:r>
            <a:r>
              <a:rPr lang="en-GB" sz="4800" dirty="0" err="1"/>
              <a:t>pada</a:t>
            </a:r>
            <a:r>
              <a:rPr lang="en-GB" sz="4800" dirty="0"/>
              <a:t> </a:t>
            </a:r>
            <a:r>
              <a:rPr lang="en-GB" sz="4800" dirty="0" err="1"/>
              <a:t>bagian</a:t>
            </a:r>
            <a:r>
              <a:rPr lang="en-GB" sz="4800" dirty="0"/>
              <a:t> </a:t>
            </a:r>
            <a:r>
              <a:rPr lang="en-GB" sz="4800" dirty="0" err="1"/>
              <a:t>awal</a:t>
            </a:r>
            <a:r>
              <a:rPr lang="en-GB" sz="4800" dirty="0"/>
              <a:t> KBM; </a:t>
            </a:r>
            <a:r>
              <a:rPr lang="en-GB" sz="4800" dirty="0" err="1"/>
              <a:t>kegiatan</a:t>
            </a:r>
            <a:r>
              <a:rPr lang="en-GB" sz="4800" dirty="0"/>
              <a:t> inti KBM; </a:t>
            </a:r>
            <a:r>
              <a:rPr lang="en-GB" sz="4800" dirty="0" err="1"/>
              <a:t>kegiatan</a:t>
            </a:r>
            <a:r>
              <a:rPr lang="en-GB" sz="4800" dirty="0"/>
              <a:t> </a:t>
            </a:r>
            <a:r>
              <a:rPr lang="en-GB" sz="4800" dirty="0" err="1"/>
              <a:t>akhir</a:t>
            </a:r>
            <a:r>
              <a:rPr lang="en-GB" sz="4800" dirty="0"/>
              <a:t> KBM</a:t>
            </a:r>
            <a:r>
              <a:rPr lang="id-ID" sz="4800" dirty="0"/>
              <a:t>?</a:t>
            </a:r>
            <a:endParaRPr lang="en-US" sz="4800" dirty="0"/>
          </a:p>
        </p:txBody>
      </p:sp>
      <p:grpSp>
        <p:nvGrpSpPr>
          <p:cNvPr id="6" name="Group 5"/>
          <p:cNvGrpSpPr/>
          <p:nvPr/>
        </p:nvGrpSpPr>
        <p:grpSpPr>
          <a:xfrm>
            <a:off x="0" y="923839"/>
            <a:ext cx="6240722" cy="67854"/>
            <a:chOff x="0" y="2631522"/>
            <a:chExt cx="15040549" cy="828013"/>
          </a:xfrm>
        </p:grpSpPr>
        <p:grpSp>
          <p:nvGrpSpPr>
            <p:cNvPr id="7" name="Group 6"/>
            <p:cNvGrpSpPr/>
            <p:nvPr/>
          </p:nvGrpSpPr>
          <p:grpSpPr>
            <a:xfrm>
              <a:off x="0" y="2632049"/>
              <a:ext cx="10872788" cy="827486"/>
              <a:chOff x="3886200" y="942975"/>
              <a:chExt cx="6986588" cy="628650"/>
            </a:xfrm>
            <a:solidFill>
              <a:srgbClr val="277AC0"/>
            </a:solidFill>
          </p:grpSpPr>
          <p:sp>
            <p:nvSpPr>
              <p:cNvPr id="9" name="Rectangle 8"/>
              <p:cNvSpPr/>
              <p:nvPr/>
            </p:nvSpPr>
            <p:spPr>
              <a:xfrm>
                <a:off x="3886200" y="942975"/>
                <a:ext cx="4686300" cy="62865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57175" indent="-257175" algn="ctr">
                  <a:buFont typeface="+mj-lt"/>
                  <a:buAutoNum type="arabicPeriod"/>
                </a:pPr>
                <a:endParaRPr lang="en-US" sz="1196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10" name="Parallelogram 9"/>
              <p:cNvSpPr/>
              <p:nvPr/>
            </p:nvSpPr>
            <p:spPr>
              <a:xfrm>
                <a:off x="7529513" y="942975"/>
                <a:ext cx="3343275" cy="628650"/>
              </a:xfrm>
              <a:prstGeom prst="parallelogram">
                <a:avLst>
                  <a:gd name="adj" fmla="val 70455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57175" indent="-257175" algn="ctr">
                  <a:buFont typeface="+mj-lt"/>
                  <a:buAutoNum type="arabicPeriod"/>
                </a:pPr>
                <a:endParaRPr lang="en-US" sz="1196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</p:grpSp>
        <p:sp>
          <p:nvSpPr>
            <p:cNvPr id="8" name="Parallelogram 7"/>
            <p:cNvSpPr/>
            <p:nvPr/>
          </p:nvSpPr>
          <p:spPr>
            <a:xfrm>
              <a:off x="10276643" y="2631522"/>
              <a:ext cx="4763906" cy="828013"/>
            </a:xfrm>
            <a:prstGeom prst="parallelogram">
              <a:avLst>
                <a:gd name="adj" fmla="val 70455"/>
              </a:avLst>
            </a:prstGeom>
            <a:solidFill>
              <a:srgbClr val="F5A3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57175" indent="-257175" algn="ctr">
                <a:buFont typeface="+mj-lt"/>
                <a:buAutoNum type="arabicPeriod"/>
              </a:pPr>
              <a:endParaRPr lang="en-US" sz="1196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</p:grpSp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2175" y="1821718"/>
            <a:ext cx="4681983" cy="3774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3257" y="216711"/>
            <a:ext cx="1606291" cy="626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6831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107577"/>
            <a:ext cx="11963399" cy="995082"/>
          </a:xfrm>
        </p:spPr>
        <p:txBody>
          <a:bodyPr>
            <a:normAutofit/>
          </a:bodyPr>
          <a:lstStyle/>
          <a:p>
            <a:pPr algn="l"/>
            <a:r>
              <a:rPr lang="id-ID" sz="4000" b="1" dirty="0">
                <a:solidFill>
                  <a:srgbClr val="0070C0"/>
                </a:solidFill>
                <a:latin typeface="Helvetica "/>
              </a:rPr>
              <a:t>Pendalaman Materi</a:t>
            </a:r>
            <a:endParaRPr lang="en-US" sz="4000" b="1" dirty="0">
              <a:solidFill>
                <a:srgbClr val="0070C0"/>
              </a:solidFill>
              <a:latin typeface="Helvetica 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218" y="1663793"/>
            <a:ext cx="11459330" cy="4351338"/>
          </a:xfrm>
        </p:spPr>
        <p:txBody>
          <a:bodyPr>
            <a:norm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id-ID" sz="4800" dirty="0"/>
              <a:t>Silakan </a:t>
            </a:r>
            <a:r>
              <a:rPr lang="en-GB" sz="4800" dirty="0" err="1"/>
              <a:t>membaca</a:t>
            </a:r>
            <a:r>
              <a:rPr lang="en-GB" sz="4800" dirty="0"/>
              <a:t> </a:t>
            </a:r>
            <a:r>
              <a:rPr lang="en-GB" sz="4800" dirty="0" err="1"/>
              <a:t>kembali</a:t>
            </a:r>
            <a:r>
              <a:rPr lang="en-GB" sz="4800" dirty="0"/>
              <a:t> </a:t>
            </a:r>
            <a:r>
              <a:rPr lang="id-ID" sz="4800" dirty="0"/>
              <a:t>buku Kajian dan Pedoman PPK halaman 7-</a:t>
            </a:r>
            <a:r>
              <a:rPr lang="en-US" sz="4800" dirty="0"/>
              <a:t>10</a:t>
            </a:r>
            <a:r>
              <a:rPr lang="id-ID" sz="4800" dirty="0"/>
              <a:t> </a:t>
            </a:r>
            <a:r>
              <a:rPr lang="en-GB" sz="4800" dirty="0"/>
              <a:t>yang </a:t>
            </a:r>
            <a:r>
              <a:rPr lang="en-GB" sz="4800" dirty="0" err="1"/>
              <a:t>membahas</a:t>
            </a:r>
            <a:r>
              <a:rPr lang="en-GB" sz="4800" dirty="0"/>
              <a:t> </a:t>
            </a:r>
            <a:r>
              <a:rPr lang="en-GB" sz="4800" dirty="0" err="1"/>
              <a:t>tentang</a:t>
            </a:r>
            <a:r>
              <a:rPr lang="en-GB" sz="4800" dirty="0"/>
              <a:t> </a:t>
            </a:r>
            <a:r>
              <a:rPr lang="en-GB" sz="4800" dirty="0" err="1"/>
              <a:t>sikap</a:t>
            </a:r>
            <a:r>
              <a:rPr lang="en-GB" sz="4800" dirty="0"/>
              <a:t> yang </a:t>
            </a:r>
            <a:r>
              <a:rPr lang="en-GB" sz="4800" dirty="0" err="1"/>
              <a:t>dapat</a:t>
            </a:r>
            <a:r>
              <a:rPr lang="en-GB" sz="4800" dirty="0"/>
              <a:t> </a:t>
            </a:r>
            <a:r>
              <a:rPr lang="en-GB" sz="4800" dirty="0" err="1"/>
              <a:t>dikembangkan</a:t>
            </a:r>
            <a:r>
              <a:rPr lang="en-GB" sz="4800" dirty="0"/>
              <a:t> </a:t>
            </a:r>
            <a:r>
              <a:rPr lang="en-GB" sz="4800" dirty="0" err="1"/>
              <a:t>melalui</a:t>
            </a:r>
            <a:r>
              <a:rPr lang="en-GB" sz="4800" dirty="0"/>
              <a:t> 5 </a:t>
            </a:r>
            <a:r>
              <a:rPr lang="id-ID" sz="4800" dirty="0"/>
              <a:t>nilai </a:t>
            </a:r>
            <a:r>
              <a:rPr lang="en-GB" sz="4800" dirty="0" err="1"/>
              <a:t>karakter</a:t>
            </a:r>
            <a:r>
              <a:rPr lang="en-GB" sz="4800" dirty="0"/>
              <a:t> </a:t>
            </a:r>
            <a:r>
              <a:rPr lang="id-ID" sz="4800" dirty="0"/>
              <a:t>utama</a:t>
            </a:r>
            <a:endParaRPr lang="en-US" sz="4800" dirty="0"/>
          </a:p>
        </p:txBody>
      </p:sp>
      <p:grpSp>
        <p:nvGrpSpPr>
          <p:cNvPr id="6" name="Group 5"/>
          <p:cNvGrpSpPr/>
          <p:nvPr/>
        </p:nvGrpSpPr>
        <p:grpSpPr>
          <a:xfrm>
            <a:off x="0" y="923839"/>
            <a:ext cx="6240722" cy="67854"/>
            <a:chOff x="0" y="2631522"/>
            <a:chExt cx="15040549" cy="828013"/>
          </a:xfrm>
        </p:grpSpPr>
        <p:grpSp>
          <p:nvGrpSpPr>
            <p:cNvPr id="7" name="Group 6"/>
            <p:cNvGrpSpPr/>
            <p:nvPr/>
          </p:nvGrpSpPr>
          <p:grpSpPr>
            <a:xfrm>
              <a:off x="0" y="2632049"/>
              <a:ext cx="10872788" cy="827486"/>
              <a:chOff x="3886200" y="942975"/>
              <a:chExt cx="6986588" cy="628650"/>
            </a:xfrm>
            <a:solidFill>
              <a:srgbClr val="277AC0"/>
            </a:solidFill>
          </p:grpSpPr>
          <p:sp>
            <p:nvSpPr>
              <p:cNvPr id="9" name="Rectangle 8"/>
              <p:cNvSpPr/>
              <p:nvPr/>
            </p:nvSpPr>
            <p:spPr>
              <a:xfrm>
                <a:off x="3886200" y="942975"/>
                <a:ext cx="4686300" cy="62865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57175" indent="-257175" algn="ctr">
                  <a:buFont typeface="+mj-lt"/>
                  <a:buAutoNum type="arabicPeriod"/>
                </a:pPr>
                <a:endParaRPr lang="en-US" sz="1196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10" name="Parallelogram 9"/>
              <p:cNvSpPr/>
              <p:nvPr/>
            </p:nvSpPr>
            <p:spPr>
              <a:xfrm>
                <a:off x="7529513" y="942975"/>
                <a:ext cx="3343275" cy="628650"/>
              </a:xfrm>
              <a:prstGeom prst="parallelogram">
                <a:avLst>
                  <a:gd name="adj" fmla="val 70455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57175" indent="-257175" algn="ctr">
                  <a:buFont typeface="+mj-lt"/>
                  <a:buAutoNum type="arabicPeriod"/>
                </a:pPr>
                <a:endParaRPr lang="en-US" sz="1196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</p:grpSp>
        <p:sp>
          <p:nvSpPr>
            <p:cNvPr id="8" name="Parallelogram 7"/>
            <p:cNvSpPr/>
            <p:nvPr/>
          </p:nvSpPr>
          <p:spPr>
            <a:xfrm>
              <a:off x="10276643" y="2631522"/>
              <a:ext cx="4763906" cy="828013"/>
            </a:xfrm>
            <a:prstGeom prst="parallelogram">
              <a:avLst>
                <a:gd name="adj" fmla="val 70455"/>
              </a:avLst>
            </a:prstGeom>
            <a:solidFill>
              <a:srgbClr val="F5A3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57175" indent="-257175" algn="ctr">
                <a:buFont typeface="+mj-lt"/>
                <a:buAutoNum type="arabicPeriod"/>
              </a:pPr>
              <a:endParaRPr lang="en-US" sz="1196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</p:grpSp>
      <p:pic>
        <p:nvPicPr>
          <p:cNvPr id="11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3257" y="216711"/>
            <a:ext cx="1606291" cy="626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7331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181" y="93722"/>
            <a:ext cx="11963399" cy="995082"/>
          </a:xfrm>
        </p:spPr>
        <p:txBody>
          <a:bodyPr>
            <a:normAutofit/>
          </a:bodyPr>
          <a:lstStyle/>
          <a:p>
            <a:pPr algn="l"/>
            <a:r>
              <a:rPr lang="id-ID" sz="3600" b="1" dirty="0">
                <a:solidFill>
                  <a:srgbClr val="0070C0"/>
                </a:solidFill>
                <a:latin typeface="Helvetica "/>
              </a:rPr>
              <a:t>Integrasi dalam Pengajaran</a:t>
            </a:r>
            <a:endParaRPr lang="en-US" sz="3600" b="1" dirty="0">
              <a:solidFill>
                <a:srgbClr val="0070C0"/>
              </a:solidFill>
              <a:latin typeface="Helvetica 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1647" y="1663793"/>
            <a:ext cx="10515600" cy="435133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4800" dirty="0" err="1"/>
              <a:t>Silakan</a:t>
            </a:r>
            <a:r>
              <a:rPr lang="en-GB" sz="4800" dirty="0"/>
              <a:t> </a:t>
            </a:r>
            <a:r>
              <a:rPr lang="en-GB" sz="4800" dirty="0" err="1"/>
              <a:t>membuat</a:t>
            </a:r>
            <a:r>
              <a:rPr lang="en-GB" sz="4800" dirty="0"/>
              <a:t> </a:t>
            </a:r>
            <a:r>
              <a:rPr lang="en-GB" sz="4800" dirty="0" err="1"/>
              <a:t>dua</a:t>
            </a:r>
            <a:r>
              <a:rPr lang="en-GB" sz="4800" dirty="0"/>
              <a:t> </a:t>
            </a:r>
            <a:r>
              <a:rPr lang="en-GB" sz="4800" dirty="0" err="1"/>
              <a:t>contoh</a:t>
            </a:r>
            <a:r>
              <a:rPr lang="en-GB" sz="4800" dirty="0"/>
              <a:t> </a:t>
            </a:r>
            <a:r>
              <a:rPr lang="en-GB" sz="4800" dirty="0" err="1"/>
              <a:t>cara</a:t>
            </a:r>
            <a:r>
              <a:rPr lang="en-GB" sz="4800" dirty="0"/>
              <a:t> </a:t>
            </a:r>
            <a:r>
              <a:rPr lang="en-GB" sz="4800" dirty="0" err="1"/>
              <a:t>mengintegrasikan</a:t>
            </a:r>
            <a:r>
              <a:rPr lang="en-GB" sz="4800" dirty="0"/>
              <a:t> PPK </a:t>
            </a:r>
            <a:r>
              <a:rPr lang="en-GB" sz="4800" dirty="0" err="1"/>
              <a:t>nasionalisme</a:t>
            </a:r>
            <a:r>
              <a:rPr lang="en-GB" sz="4800" dirty="0"/>
              <a:t>, </a:t>
            </a:r>
            <a:r>
              <a:rPr lang="en-GB" sz="4800" dirty="0" err="1"/>
              <a:t>integritas</a:t>
            </a:r>
            <a:r>
              <a:rPr lang="en-GB" sz="4800" dirty="0"/>
              <a:t>, ma</a:t>
            </a:r>
            <a:r>
              <a:rPr lang="id-ID" sz="4800" dirty="0"/>
              <a:t>n</a:t>
            </a:r>
            <a:r>
              <a:rPr lang="en-GB" sz="4800" dirty="0" err="1"/>
              <a:t>diri</a:t>
            </a:r>
            <a:r>
              <a:rPr lang="en-GB" sz="4800" dirty="0"/>
              <a:t>, gotong royong, </a:t>
            </a:r>
            <a:r>
              <a:rPr lang="en-GB" sz="4800" dirty="0" err="1"/>
              <a:t>religius</a:t>
            </a:r>
            <a:r>
              <a:rPr lang="en-GB" sz="4800" dirty="0"/>
              <a:t> </a:t>
            </a:r>
            <a:r>
              <a:rPr lang="en-GB" sz="4800" dirty="0" err="1"/>
              <a:t>pada</a:t>
            </a:r>
            <a:r>
              <a:rPr lang="en-GB" sz="4800" dirty="0"/>
              <a:t> </a:t>
            </a:r>
            <a:r>
              <a:rPr lang="en-GB" sz="4800" dirty="0" err="1"/>
              <a:t>bagian</a:t>
            </a:r>
            <a:r>
              <a:rPr lang="en-GB" sz="4800" dirty="0"/>
              <a:t> </a:t>
            </a:r>
            <a:r>
              <a:rPr lang="en-GB" sz="4800" dirty="0" err="1"/>
              <a:t>awal</a:t>
            </a:r>
            <a:r>
              <a:rPr lang="en-GB" sz="4800" dirty="0"/>
              <a:t> KBM; </a:t>
            </a:r>
            <a:r>
              <a:rPr lang="en-GB" sz="4800" dirty="0" err="1"/>
              <a:t>kegiatan</a:t>
            </a:r>
            <a:r>
              <a:rPr lang="en-GB" sz="4800" dirty="0"/>
              <a:t> inti KBM; </a:t>
            </a:r>
            <a:r>
              <a:rPr lang="en-GB" sz="4800" dirty="0" err="1"/>
              <a:t>kegiatan</a:t>
            </a:r>
            <a:r>
              <a:rPr lang="en-GB" sz="4800" dirty="0"/>
              <a:t> </a:t>
            </a:r>
            <a:r>
              <a:rPr lang="en-GB" sz="4800" dirty="0" err="1"/>
              <a:t>akhir</a:t>
            </a:r>
            <a:r>
              <a:rPr lang="en-GB" sz="4800" dirty="0"/>
              <a:t> KBM</a:t>
            </a:r>
            <a:br>
              <a:rPr lang="en-GB" sz="4800" dirty="0"/>
            </a:br>
            <a:endParaRPr lang="en-US" sz="4800" dirty="0"/>
          </a:p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endParaRPr lang="en-US" sz="4800" dirty="0"/>
          </a:p>
        </p:txBody>
      </p:sp>
      <p:grpSp>
        <p:nvGrpSpPr>
          <p:cNvPr id="6" name="Group 5"/>
          <p:cNvGrpSpPr/>
          <p:nvPr/>
        </p:nvGrpSpPr>
        <p:grpSpPr>
          <a:xfrm>
            <a:off x="0" y="923839"/>
            <a:ext cx="6240722" cy="67854"/>
            <a:chOff x="0" y="2631522"/>
            <a:chExt cx="15040549" cy="828013"/>
          </a:xfrm>
        </p:grpSpPr>
        <p:grpSp>
          <p:nvGrpSpPr>
            <p:cNvPr id="7" name="Group 6"/>
            <p:cNvGrpSpPr/>
            <p:nvPr/>
          </p:nvGrpSpPr>
          <p:grpSpPr>
            <a:xfrm>
              <a:off x="0" y="2632049"/>
              <a:ext cx="10872788" cy="827486"/>
              <a:chOff x="3886200" y="942975"/>
              <a:chExt cx="6986588" cy="628650"/>
            </a:xfrm>
            <a:solidFill>
              <a:srgbClr val="277AC0"/>
            </a:solidFill>
          </p:grpSpPr>
          <p:sp>
            <p:nvSpPr>
              <p:cNvPr id="9" name="Rectangle 8"/>
              <p:cNvSpPr/>
              <p:nvPr/>
            </p:nvSpPr>
            <p:spPr>
              <a:xfrm>
                <a:off x="3886200" y="942975"/>
                <a:ext cx="4686300" cy="62865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57175" indent="-257175" algn="ctr">
                  <a:buFont typeface="+mj-lt"/>
                  <a:buAutoNum type="arabicPeriod"/>
                </a:pPr>
                <a:endParaRPr lang="en-US" sz="1196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10" name="Parallelogram 9"/>
              <p:cNvSpPr/>
              <p:nvPr/>
            </p:nvSpPr>
            <p:spPr>
              <a:xfrm>
                <a:off x="7529513" y="942975"/>
                <a:ext cx="3343275" cy="628650"/>
              </a:xfrm>
              <a:prstGeom prst="parallelogram">
                <a:avLst>
                  <a:gd name="adj" fmla="val 70455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57175" indent="-257175" algn="ctr">
                  <a:buFont typeface="+mj-lt"/>
                  <a:buAutoNum type="arabicPeriod"/>
                </a:pPr>
                <a:endParaRPr lang="en-US" sz="1196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</p:grpSp>
        <p:sp>
          <p:nvSpPr>
            <p:cNvPr id="8" name="Parallelogram 7"/>
            <p:cNvSpPr/>
            <p:nvPr/>
          </p:nvSpPr>
          <p:spPr>
            <a:xfrm>
              <a:off x="10276643" y="2631522"/>
              <a:ext cx="4763906" cy="828013"/>
            </a:xfrm>
            <a:prstGeom prst="parallelogram">
              <a:avLst>
                <a:gd name="adj" fmla="val 70455"/>
              </a:avLst>
            </a:prstGeom>
            <a:solidFill>
              <a:srgbClr val="F5A3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57175" indent="-257175" algn="ctr">
                <a:buFont typeface="+mj-lt"/>
                <a:buAutoNum type="arabicPeriod"/>
              </a:pPr>
              <a:endParaRPr lang="en-US" sz="1196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</p:grpSp>
      <p:pic>
        <p:nvPicPr>
          <p:cNvPr id="11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3257" y="216711"/>
            <a:ext cx="1606291" cy="626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9407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93722"/>
            <a:ext cx="11963399" cy="995082"/>
          </a:xfrm>
        </p:spPr>
        <p:txBody>
          <a:bodyPr>
            <a:normAutofit/>
          </a:bodyPr>
          <a:lstStyle/>
          <a:p>
            <a:pPr algn="l"/>
            <a:r>
              <a:rPr lang="id-ID" sz="4000" b="1" dirty="0">
                <a:solidFill>
                  <a:srgbClr val="0070C0"/>
                </a:solidFill>
                <a:latin typeface="Helvetica "/>
              </a:rPr>
              <a:t>Membuat Poster</a:t>
            </a:r>
            <a:endParaRPr lang="en-US" sz="4000" b="1" dirty="0">
              <a:solidFill>
                <a:srgbClr val="0070C0"/>
              </a:solidFill>
              <a:latin typeface="Helvetica 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1647" y="1663793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4800" dirty="0"/>
              <a:t>3 </a:t>
            </a:r>
            <a:r>
              <a:rPr lang="en-GB" sz="4800" dirty="0" err="1"/>
              <a:t>pasangan</a:t>
            </a:r>
            <a:r>
              <a:rPr lang="en-GB" sz="4800" dirty="0"/>
              <a:t> </a:t>
            </a:r>
            <a:r>
              <a:rPr lang="en-GB" sz="4800" dirty="0" err="1"/>
              <a:t>digabungkan</a:t>
            </a:r>
            <a:r>
              <a:rPr lang="id-ID" sz="4800" dirty="0"/>
              <a:t> dan melakukan d</a:t>
            </a:r>
            <a:r>
              <a:rPr lang="en-GB" sz="4800" dirty="0" err="1"/>
              <a:t>iskusi</a:t>
            </a:r>
            <a:r>
              <a:rPr lang="en-GB" sz="4800" dirty="0"/>
              <a:t> </a:t>
            </a:r>
            <a:r>
              <a:rPr lang="en-GB" sz="4800" dirty="0" err="1"/>
              <a:t>untuk</a:t>
            </a:r>
            <a:r>
              <a:rPr lang="en-GB" sz="4800" dirty="0"/>
              <a:t> </a:t>
            </a:r>
            <a:r>
              <a:rPr lang="en-GB" sz="4800" dirty="0" err="1"/>
              <a:t>menuliskan</a:t>
            </a:r>
            <a:r>
              <a:rPr lang="en-GB" sz="4800" dirty="0"/>
              <a:t> </a:t>
            </a:r>
            <a:r>
              <a:rPr lang="en-GB" sz="4800" dirty="0" err="1"/>
              <a:t>pada</a:t>
            </a:r>
            <a:r>
              <a:rPr lang="en-GB" sz="4800" dirty="0"/>
              <a:t> poster yang </a:t>
            </a:r>
            <a:r>
              <a:rPr lang="en-GB" sz="4800" dirty="0" err="1"/>
              <a:t>disediakan</a:t>
            </a:r>
            <a:r>
              <a:rPr lang="en-GB" sz="4800" dirty="0"/>
              <a:t> </a:t>
            </a:r>
            <a:r>
              <a:rPr lang="en-GB" sz="4800" dirty="0" err="1"/>
              <a:t>contoh</a:t>
            </a:r>
            <a:r>
              <a:rPr lang="en-GB" sz="4800" dirty="0"/>
              <a:t> </a:t>
            </a:r>
            <a:r>
              <a:rPr lang="en-GB" sz="4800" dirty="0" err="1"/>
              <a:t>integrasi</a:t>
            </a:r>
            <a:r>
              <a:rPr lang="en-GB" sz="4800" dirty="0"/>
              <a:t> PPK </a:t>
            </a:r>
            <a:r>
              <a:rPr lang="en-GB" sz="4800" dirty="0" err="1"/>
              <a:t>pada</a:t>
            </a:r>
            <a:r>
              <a:rPr lang="en-GB" sz="4800" dirty="0"/>
              <a:t> </a:t>
            </a:r>
            <a:r>
              <a:rPr lang="en-GB" sz="4800" dirty="0" err="1"/>
              <a:t>awal</a:t>
            </a:r>
            <a:r>
              <a:rPr lang="en-GB" sz="4800" dirty="0"/>
              <a:t> proses KBM; </a:t>
            </a:r>
            <a:r>
              <a:rPr lang="en-GB" sz="4800" dirty="0" err="1"/>
              <a:t>kegiatan</a:t>
            </a:r>
            <a:r>
              <a:rPr lang="en-GB" sz="4800" dirty="0"/>
              <a:t> inti KBM; </a:t>
            </a:r>
            <a:r>
              <a:rPr lang="en-GB" sz="4800" dirty="0" err="1"/>
              <a:t>kegiatan</a:t>
            </a:r>
            <a:r>
              <a:rPr lang="en-GB" sz="4800" dirty="0"/>
              <a:t> </a:t>
            </a:r>
            <a:r>
              <a:rPr lang="en-GB" sz="4800" dirty="0" err="1"/>
              <a:t>akhir</a:t>
            </a:r>
            <a:r>
              <a:rPr lang="en-GB" sz="4800" dirty="0"/>
              <a:t> KBM. </a:t>
            </a:r>
            <a:br>
              <a:rPr lang="en-GB" sz="4800" dirty="0"/>
            </a:br>
            <a:endParaRPr lang="en-US" sz="4800" dirty="0"/>
          </a:p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endParaRPr lang="en-US" sz="4800" dirty="0"/>
          </a:p>
        </p:txBody>
      </p:sp>
      <p:grpSp>
        <p:nvGrpSpPr>
          <p:cNvPr id="6" name="Group 5"/>
          <p:cNvGrpSpPr/>
          <p:nvPr/>
        </p:nvGrpSpPr>
        <p:grpSpPr>
          <a:xfrm>
            <a:off x="0" y="923839"/>
            <a:ext cx="6240722" cy="67854"/>
            <a:chOff x="0" y="2631522"/>
            <a:chExt cx="15040549" cy="828013"/>
          </a:xfrm>
        </p:grpSpPr>
        <p:grpSp>
          <p:nvGrpSpPr>
            <p:cNvPr id="7" name="Group 6"/>
            <p:cNvGrpSpPr/>
            <p:nvPr/>
          </p:nvGrpSpPr>
          <p:grpSpPr>
            <a:xfrm>
              <a:off x="0" y="2632049"/>
              <a:ext cx="10872788" cy="827486"/>
              <a:chOff x="3886200" y="942975"/>
              <a:chExt cx="6986588" cy="628650"/>
            </a:xfrm>
            <a:solidFill>
              <a:srgbClr val="277AC0"/>
            </a:solidFill>
          </p:grpSpPr>
          <p:sp>
            <p:nvSpPr>
              <p:cNvPr id="9" name="Rectangle 8"/>
              <p:cNvSpPr/>
              <p:nvPr/>
            </p:nvSpPr>
            <p:spPr>
              <a:xfrm>
                <a:off x="3886200" y="942975"/>
                <a:ext cx="4686300" cy="62865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57175" indent="-257175" algn="ctr">
                  <a:buFont typeface="+mj-lt"/>
                  <a:buAutoNum type="arabicPeriod"/>
                </a:pPr>
                <a:endParaRPr lang="en-US" sz="1196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10" name="Parallelogram 9"/>
              <p:cNvSpPr/>
              <p:nvPr/>
            </p:nvSpPr>
            <p:spPr>
              <a:xfrm>
                <a:off x="7529513" y="942975"/>
                <a:ext cx="3343275" cy="628650"/>
              </a:xfrm>
              <a:prstGeom prst="parallelogram">
                <a:avLst>
                  <a:gd name="adj" fmla="val 70455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57175" indent="-257175" algn="ctr">
                  <a:buFont typeface="+mj-lt"/>
                  <a:buAutoNum type="arabicPeriod"/>
                </a:pPr>
                <a:endParaRPr lang="en-US" sz="1196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</p:grpSp>
        <p:sp>
          <p:nvSpPr>
            <p:cNvPr id="8" name="Parallelogram 7"/>
            <p:cNvSpPr/>
            <p:nvPr/>
          </p:nvSpPr>
          <p:spPr>
            <a:xfrm>
              <a:off x="10276643" y="2631522"/>
              <a:ext cx="4763906" cy="828013"/>
            </a:xfrm>
            <a:prstGeom prst="parallelogram">
              <a:avLst>
                <a:gd name="adj" fmla="val 70455"/>
              </a:avLst>
            </a:prstGeom>
            <a:solidFill>
              <a:srgbClr val="F5A3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57175" indent="-257175" algn="ctr">
                <a:buFont typeface="+mj-lt"/>
                <a:buAutoNum type="arabicPeriod"/>
              </a:pPr>
              <a:endParaRPr lang="en-US" sz="1196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</p:grpSp>
      <p:pic>
        <p:nvPicPr>
          <p:cNvPr id="11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3257" y="216711"/>
            <a:ext cx="1606291" cy="626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8559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107577"/>
            <a:ext cx="11963399" cy="995082"/>
          </a:xfrm>
        </p:spPr>
        <p:txBody>
          <a:bodyPr>
            <a:normAutofit/>
          </a:bodyPr>
          <a:lstStyle/>
          <a:p>
            <a:pPr algn="l"/>
            <a:r>
              <a:rPr lang="id-ID" sz="4000" b="1" dirty="0">
                <a:solidFill>
                  <a:srgbClr val="0070C0"/>
                </a:solidFill>
                <a:latin typeface="Helvetica "/>
              </a:rPr>
              <a:t>Gallery Walk</a:t>
            </a:r>
            <a:endParaRPr lang="en-US" sz="4000" b="1" dirty="0">
              <a:solidFill>
                <a:srgbClr val="0070C0"/>
              </a:solidFill>
              <a:latin typeface="Helvetica 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1647" y="2619153"/>
            <a:ext cx="10515600" cy="202109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b="1" dirty="0"/>
              <a:t>(</a:t>
            </a:r>
            <a:r>
              <a:rPr lang="en-US" sz="4800" b="1" dirty="0" err="1"/>
              <a:t>Berkeliling</a:t>
            </a:r>
            <a:r>
              <a:rPr lang="en-US" sz="4800" b="1" dirty="0"/>
              <a:t> </a:t>
            </a:r>
            <a:r>
              <a:rPr lang="en-US" sz="4800" b="1" dirty="0" err="1"/>
              <a:t>seperti</a:t>
            </a:r>
            <a:r>
              <a:rPr lang="en-US" sz="4800" b="1" dirty="0"/>
              <a:t> </a:t>
            </a:r>
            <a:r>
              <a:rPr lang="en-US" sz="4800" b="1" dirty="0" err="1"/>
              <a:t>masuk</a:t>
            </a:r>
            <a:r>
              <a:rPr lang="en-US" sz="4800" b="1" dirty="0"/>
              <a:t> museum)</a:t>
            </a:r>
            <a:endParaRPr lang="id-ID" sz="4800" b="1" dirty="0"/>
          </a:p>
          <a:p>
            <a:pPr marL="0" indent="0" algn="ctr">
              <a:buNone/>
            </a:pPr>
            <a:r>
              <a:rPr lang="id-ID" sz="4800" dirty="0"/>
              <a:t>Saling berbagi satu dengan yang lain</a:t>
            </a:r>
            <a:endParaRPr lang="en-US" sz="4800" dirty="0"/>
          </a:p>
          <a:p>
            <a:pPr marL="0" indent="0" algn="ctr">
              <a:buNone/>
            </a:pPr>
            <a:endParaRPr lang="en-US" sz="4800" dirty="0"/>
          </a:p>
          <a:p>
            <a:pPr marL="0" indent="0" algn="ctr">
              <a:buNone/>
            </a:pPr>
            <a:endParaRPr lang="en-US" sz="4800" dirty="0"/>
          </a:p>
        </p:txBody>
      </p:sp>
      <p:grpSp>
        <p:nvGrpSpPr>
          <p:cNvPr id="6" name="Group 5"/>
          <p:cNvGrpSpPr/>
          <p:nvPr/>
        </p:nvGrpSpPr>
        <p:grpSpPr>
          <a:xfrm>
            <a:off x="0" y="923839"/>
            <a:ext cx="6240722" cy="67854"/>
            <a:chOff x="0" y="2631522"/>
            <a:chExt cx="15040549" cy="828013"/>
          </a:xfrm>
        </p:grpSpPr>
        <p:grpSp>
          <p:nvGrpSpPr>
            <p:cNvPr id="7" name="Group 6"/>
            <p:cNvGrpSpPr/>
            <p:nvPr/>
          </p:nvGrpSpPr>
          <p:grpSpPr>
            <a:xfrm>
              <a:off x="0" y="2632049"/>
              <a:ext cx="10872788" cy="827486"/>
              <a:chOff x="3886200" y="942975"/>
              <a:chExt cx="6986588" cy="628650"/>
            </a:xfrm>
            <a:solidFill>
              <a:srgbClr val="277AC0"/>
            </a:solidFill>
          </p:grpSpPr>
          <p:sp>
            <p:nvSpPr>
              <p:cNvPr id="9" name="Rectangle 8"/>
              <p:cNvSpPr/>
              <p:nvPr/>
            </p:nvSpPr>
            <p:spPr>
              <a:xfrm>
                <a:off x="3886200" y="942975"/>
                <a:ext cx="4686300" cy="62865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57175" indent="-257175" algn="ctr">
                  <a:buFont typeface="+mj-lt"/>
                  <a:buAutoNum type="arabicPeriod"/>
                </a:pPr>
                <a:endParaRPr lang="en-US" sz="1196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10" name="Parallelogram 9"/>
              <p:cNvSpPr/>
              <p:nvPr/>
            </p:nvSpPr>
            <p:spPr>
              <a:xfrm>
                <a:off x="7529513" y="942975"/>
                <a:ext cx="3343275" cy="628650"/>
              </a:xfrm>
              <a:prstGeom prst="parallelogram">
                <a:avLst>
                  <a:gd name="adj" fmla="val 70455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57175" indent="-257175" algn="ctr">
                  <a:buFont typeface="+mj-lt"/>
                  <a:buAutoNum type="arabicPeriod"/>
                </a:pPr>
                <a:endParaRPr lang="en-US" sz="1196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</p:grpSp>
        <p:sp>
          <p:nvSpPr>
            <p:cNvPr id="8" name="Parallelogram 7"/>
            <p:cNvSpPr/>
            <p:nvPr/>
          </p:nvSpPr>
          <p:spPr>
            <a:xfrm>
              <a:off x="10276643" y="2631522"/>
              <a:ext cx="4763906" cy="828013"/>
            </a:xfrm>
            <a:prstGeom prst="parallelogram">
              <a:avLst>
                <a:gd name="adj" fmla="val 70455"/>
              </a:avLst>
            </a:prstGeom>
            <a:solidFill>
              <a:srgbClr val="F5A3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57175" indent="-257175" algn="ctr">
                <a:buFont typeface="+mj-lt"/>
                <a:buAutoNum type="arabicPeriod"/>
              </a:pPr>
              <a:endParaRPr lang="en-US" sz="1196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</p:grpSp>
      <p:pic>
        <p:nvPicPr>
          <p:cNvPr id="11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3257" y="216711"/>
            <a:ext cx="1606291" cy="626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8431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906" y="79867"/>
            <a:ext cx="11963399" cy="995082"/>
          </a:xfrm>
        </p:spPr>
        <p:txBody>
          <a:bodyPr>
            <a:normAutofit/>
          </a:bodyPr>
          <a:lstStyle/>
          <a:p>
            <a:pPr algn="l"/>
            <a:r>
              <a:rPr lang="id-ID" sz="3600" b="1" dirty="0">
                <a:solidFill>
                  <a:srgbClr val="0070C0"/>
                </a:solidFill>
                <a:latin typeface="Helvetica "/>
              </a:rPr>
              <a:t>Integrasi PPK dalam Mata Pelajaran</a:t>
            </a:r>
            <a:endParaRPr lang="en-US" sz="3600" b="1" dirty="0">
              <a:solidFill>
                <a:srgbClr val="0070C0"/>
              </a:solidFill>
              <a:latin typeface="Helvetica 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1647" y="1663793"/>
            <a:ext cx="10515600" cy="4351338"/>
          </a:xfrm>
        </p:spPr>
        <p:txBody>
          <a:bodyPr>
            <a:normAutofit lnSpcReduction="10000"/>
          </a:bodyPr>
          <a:lstStyle/>
          <a:p>
            <a:pPr lvl="0"/>
            <a:r>
              <a:rPr lang="en-GB" dirty="0" err="1"/>
              <a:t>Peserta</a:t>
            </a:r>
            <a:r>
              <a:rPr lang="en-GB" dirty="0"/>
              <a:t> </a:t>
            </a:r>
            <a:r>
              <a:rPr lang="en-GB" dirty="0" err="1"/>
              <a:t>dibagi</a:t>
            </a:r>
            <a:r>
              <a:rPr lang="en-GB" dirty="0"/>
              <a:t> </a:t>
            </a:r>
            <a:r>
              <a:rPr lang="en-GB" dirty="0" err="1"/>
              <a:t>dalam</a:t>
            </a:r>
            <a:r>
              <a:rPr lang="en-GB" dirty="0"/>
              <a:t> </a:t>
            </a:r>
            <a:r>
              <a:rPr lang="en-GB" dirty="0" err="1"/>
              <a:t>kelompok</a:t>
            </a:r>
            <a:r>
              <a:rPr lang="en-GB" dirty="0"/>
              <a:t> </a:t>
            </a:r>
            <a:r>
              <a:rPr lang="en-GB" dirty="0" err="1"/>
              <a:t>mata</a:t>
            </a:r>
            <a:r>
              <a:rPr lang="en-GB" dirty="0"/>
              <a:t> </a:t>
            </a:r>
            <a:r>
              <a:rPr lang="en-GB" dirty="0" err="1"/>
              <a:t>pelajaran</a:t>
            </a:r>
            <a:r>
              <a:rPr lang="en-GB" dirty="0"/>
              <a:t> </a:t>
            </a:r>
          </a:p>
          <a:p>
            <a:pPr lvl="0"/>
            <a:r>
              <a:rPr lang="en-GB" dirty="0" err="1"/>
              <a:t>Masing-masing</a:t>
            </a:r>
            <a:r>
              <a:rPr lang="en-GB" dirty="0"/>
              <a:t> </a:t>
            </a:r>
            <a:r>
              <a:rPr lang="en-GB" dirty="0" err="1"/>
              <a:t>kelompok</a:t>
            </a:r>
            <a:r>
              <a:rPr lang="en-GB" dirty="0"/>
              <a:t> </a:t>
            </a:r>
            <a:r>
              <a:rPr lang="en-GB" dirty="0" err="1"/>
              <a:t>dibekali</a:t>
            </a:r>
            <a:r>
              <a:rPr lang="en-GB" dirty="0"/>
              <a:t> </a:t>
            </a:r>
            <a:r>
              <a:rPr lang="en-GB" dirty="0" err="1"/>
              <a:t>dengan</a:t>
            </a:r>
            <a:r>
              <a:rPr lang="en-GB" dirty="0"/>
              <a:t> KI </a:t>
            </a:r>
            <a:r>
              <a:rPr lang="en-GB" dirty="0" err="1"/>
              <a:t>dan</a:t>
            </a:r>
            <a:r>
              <a:rPr lang="en-GB" dirty="0"/>
              <a:t> KD </a:t>
            </a:r>
            <a:r>
              <a:rPr lang="en-GB" dirty="0" err="1"/>
              <a:t>untuk</a:t>
            </a:r>
            <a:r>
              <a:rPr lang="en-GB" dirty="0"/>
              <a:t> </a:t>
            </a:r>
            <a:r>
              <a:rPr lang="en-GB" dirty="0" err="1"/>
              <a:t>mata</a:t>
            </a:r>
            <a:r>
              <a:rPr lang="en-GB" dirty="0"/>
              <a:t> </a:t>
            </a:r>
            <a:r>
              <a:rPr lang="en-GB" dirty="0" err="1"/>
              <a:t>pelajaran</a:t>
            </a:r>
            <a:r>
              <a:rPr lang="en-GB" dirty="0"/>
              <a:t> yang </a:t>
            </a:r>
            <a:r>
              <a:rPr lang="en-GB" dirty="0" err="1"/>
              <a:t>dibahas</a:t>
            </a:r>
            <a:endParaRPr lang="en-GB" dirty="0"/>
          </a:p>
          <a:p>
            <a:pPr lvl="0"/>
            <a:r>
              <a:rPr lang="en-GB" dirty="0" err="1"/>
              <a:t>Peserta</a:t>
            </a:r>
            <a:r>
              <a:rPr lang="en-GB" dirty="0"/>
              <a:t> </a:t>
            </a:r>
            <a:r>
              <a:rPr lang="en-GB" dirty="0" err="1"/>
              <a:t>membaca</a:t>
            </a:r>
            <a:r>
              <a:rPr lang="en-GB" dirty="0"/>
              <a:t> </a:t>
            </a:r>
            <a:r>
              <a:rPr lang="id-ID" dirty="0"/>
              <a:t>Buku Kajian dan P</a:t>
            </a:r>
            <a:r>
              <a:rPr lang="en-GB" dirty="0" err="1"/>
              <a:t>edoman</a:t>
            </a:r>
            <a:r>
              <a:rPr lang="en-GB" dirty="0"/>
              <a:t> </a:t>
            </a:r>
            <a:r>
              <a:rPr lang="id-ID" dirty="0"/>
              <a:t>pada </a:t>
            </a:r>
            <a:r>
              <a:rPr lang="en-GB" dirty="0" err="1"/>
              <a:t>halaman</a:t>
            </a:r>
            <a:r>
              <a:rPr lang="en-GB" dirty="0"/>
              <a:t> </a:t>
            </a:r>
            <a:r>
              <a:rPr lang="id-ID" dirty="0"/>
              <a:t>7-</a:t>
            </a:r>
            <a:r>
              <a:rPr lang="en-US" dirty="0"/>
              <a:t>10</a:t>
            </a:r>
            <a:r>
              <a:rPr lang="en-GB" dirty="0"/>
              <a:t> </a:t>
            </a:r>
            <a:r>
              <a:rPr lang="en-GB" dirty="0" err="1"/>
              <a:t>mengenai</a:t>
            </a:r>
            <a:r>
              <a:rPr lang="en-GB" dirty="0"/>
              <a:t> </a:t>
            </a:r>
            <a:r>
              <a:rPr lang="en-GB" dirty="0" err="1"/>
              <a:t>rincian</a:t>
            </a:r>
            <a:r>
              <a:rPr lang="en-GB" dirty="0"/>
              <a:t> </a:t>
            </a:r>
            <a:r>
              <a:rPr lang="en-GB" dirty="0" err="1"/>
              <a:t>masing</a:t>
            </a:r>
            <a:r>
              <a:rPr lang="id-ID" dirty="0"/>
              <a:t>-masing</a:t>
            </a:r>
            <a:r>
              <a:rPr lang="en-GB" dirty="0"/>
              <a:t> </a:t>
            </a:r>
            <a:r>
              <a:rPr lang="en-GB" dirty="0" err="1"/>
              <a:t>dari</a:t>
            </a:r>
            <a:r>
              <a:rPr lang="en-GB" dirty="0"/>
              <a:t> 5 </a:t>
            </a:r>
            <a:r>
              <a:rPr lang="en-GB" dirty="0" err="1"/>
              <a:t>karakter</a:t>
            </a:r>
            <a:r>
              <a:rPr lang="en-GB" dirty="0"/>
              <a:t> inti</a:t>
            </a:r>
          </a:p>
          <a:p>
            <a:pPr lvl="0"/>
            <a:r>
              <a:rPr lang="en-GB" dirty="0" err="1"/>
              <a:t>Dalam</a:t>
            </a:r>
            <a:r>
              <a:rPr lang="en-GB" dirty="0"/>
              <a:t> </a:t>
            </a:r>
            <a:r>
              <a:rPr lang="en-GB" dirty="0" err="1"/>
              <a:t>kelompok</a:t>
            </a:r>
            <a:r>
              <a:rPr lang="en-GB" dirty="0"/>
              <a:t> </a:t>
            </a:r>
            <a:r>
              <a:rPr lang="en-GB" dirty="0" err="1"/>
              <a:t>masing-masing</a:t>
            </a:r>
            <a:r>
              <a:rPr lang="en-GB" dirty="0"/>
              <a:t> </a:t>
            </a:r>
            <a:r>
              <a:rPr lang="en-GB" dirty="0" err="1"/>
              <a:t>peserta</a:t>
            </a:r>
            <a:r>
              <a:rPr lang="en-GB" dirty="0"/>
              <a:t> </a:t>
            </a:r>
            <a:r>
              <a:rPr lang="en-GB" b="1" dirty="0" err="1"/>
              <a:t>merancang</a:t>
            </a:r>
            <a:r>
              <a:rPr lang="en-GB" b="1" dirty="0"/>
              <a:t> minimal </a:t>
            </a:r>
            <a:r>
              <a:rPr lang="en-GB" b="1" dirty="0" err="1"/>
              <a:t>satu</a:t>
            </a:r>
            <a:r>
              <a:rPr lang="en-GB" b="1" dirty="0"/>
              <a:t> </a:t>
            </a:r>
            <a:r>
              <a:rPr lang="en-GB" b="1" dirty="0" err="1"/>
              <a:t>aktivitas</a:t>
            </a:r>
            <a:r>
              <a:rPr lang="en-GB" dirty="0"/>
              <a:t> </a:t>
            </a:r>
            <a:r>
              <a:rPr lang="en-GB" dirty="0" err="1"/>
              <a:t>berdasarkan</a:t>
            </a:r>
            <a:r>
              <a:rPr lang="en-GB" dirty="0"/>
              <a:t> KD yang </a:t>
            </a:r>
            <a:r>
              <a:rPr lang="en-GB" dirty="0" err="1"/>
              <a:t>dipilih</a:t>
            </a:r>
            <a:r>
              <a:rPr lang="en-GB" dirty="0"/>
              <a:t>. </a:t>
            </a:r>
            <a:r>
              <a:rPr lang="en-GB" dirty="0" err="1"/>
              <a:t>Peserta</a:t>
            </a:r>
            <a:r>
              <a:rPr lang="en-GB" dirty="0"/>
              <a:t> </a:t>
            </a:r>
            <a:r>
              <a:rPr lang="en-GB" dirty="0" err="1"/>
              <a:t>memilih</a:t>
            </a:r>
            <a:r>
              <a:rPr lang="en-GB" dirty="0"/>
              <a:t> </a:t>
            </a:r>
            <a:r>
              <a:rPr lang="en-GB" dirty="0" err="1"/>
              <a:t>metode</a:t>
            </a:r>
            <a:r>
              <a:rPr lang="en-GB" dirty="0"/>
              <a:t> yang </a:t>
            </a:r>
            <a:r>
              <a:rPr lang="en-GB" dirty="0" err="1"/>
              <a:t>akan</a:t>
            </a:r>
            <a:r>
              <a:rPr lang="en-GB" dirty="0"/>
              <a:t> </a:t>
            </a:r>
            <a:r>
              <a:rPr lang="en-GB" dirty="0" err="1"/>
              <a:t>dipilihnya</a:t>
            </a:r>
            <a:r>
              <a:rPr lang="en-GB" dirty="0"/>
              <a:t>.</a:t>
            </a:r>
          </a:p>
          <a:p>
            <a:r>
              <a:rPr lang="en-GB" dirty="0" err="1"/>
              <a:t>Peserta</a:t>
            </a:r>
            <a:r>
              <a:rPr lang="en-GB" dirty="0"/>
              <a:t> </a:t>
            </a:r>
            <a:r>
              <a:rPr lang="en-GB" dirty="0" err="1"/>
              <a:t>membuat</a:t>
            </a:r>
            <a:r>
              <a:rPr lang="en-GB" dirty="0"/>
              <a:t> </a:t>
            </a:r>
            <a:r>
              <a:rPr lang="en-GB" dirty="0" err="1"/>
              <a:t>rencana</a:t>
            </a:r>
            <a:r>
              <a:rPr lang="en-GB" dirty="0"/>
              <a:t> </a:t>
            </a:r>
            <a:r>
              <a:rPr lang="en-GB" dirty="0" err="1"/>
              <a:t>untuk</a:t>
            </a:r>
            <a:r>
              <a:rPr lang="en-GB" dirty="0"/>
              <a:t> </a:t>
            </a:r>
            <a:r>
              <a:rPr lang="en-GB" b="1" dirty="0" err="1"/>
              <a:t>melakukan</a:t>
            </a:r>
            <a:r>
              <a:rPr lang="en-GB" b="1" dirty="0"/>
              <a:t> </a:t>
            </a:r>
            <a:r>
              <a:rPr lang="en-GB" b="1" i="1" dirty="0"/>
              <a:t>peer teaching</a:t>
            </a:r>
            <a:r>
              <a:rPr lang="en-GB" b="1" dirty="0"/>
              <a:t> </a:t>
            </a:r>
            <a:r>
              <a:rPr lang="en-GB" dirty="0" err="1"/>
              <a:t>dengan</a:t>
            </a:r>
            <a:r>
              <a:rPr lang="en-GB" dirty="0"/>
              <a:t> </a:t>
            </a:r>
            <a:r>
              <a:rPr lang="en-GB" dirty="0" err="1"/>
              <a:t>menerapkan</a:t>
            </a:r>
            <a:r>
              <a:rPr lang="en-GB" dirty="0"/>
              <a:t> </a:t>
            </a:r>
            <a:r>
              <a:rPr lang="en-GB" dirty="0" err="1"/>
              <a:t>pola</a:t>
            </a:r>
            <a:r>
              <a:rPr lang="en-GB" dirty="0"/>
              <a:t> </a:t>
            </a:r>
            <a:r>
              <a:rPr lang="en-GB" dirty="0" err="1"/>
              <a:t>pengelolaan</a:t>
            </a:r>
            <a:r>
              <a:rPr lang="en-GB" dirty="0"/>
              <a:t> </a:t>
            </a:r>
            <a:r>
              <a:rPr lang="en-GB" dirty="0" err="1"/>
              <a:t>kelas</a:t>
            </a:r>
            <a:r>
              <a:rPr lang="en-GB" dirty="0"/>
              <a:t> yang </a:t>
            </a:r>
            <a:r>
              <a:rPr lang="en-GB" dirty="0" err="1"/>
              <a:t>terintegrasi</a:t>
            </a:r>
            <a:r>
              <a:rPr lang="en-GB" dirty="0"/>
              <a:t> </a:t>
            </a:r>
            <a:r>
              <a:rPr lang="en-GB" dirty="0" err="1"/>
              <a:t>dengan</a:t>
            </a:r>
            <a:r>
              <a:rPr lang="en-GB" dirty="0"/>
              <a:t> PPK</a:t>
            </a:r>
          </a:p>
          <a:p>
            <a:pPr marL="514350" indent="-514350">
              <a:buAutoNum type="arabicPeriod" startAt="2"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0" y="923839"/>
            <a:ext cx="6240722" cy="67854"/>
            <a:chOff x="0" y="2631522"/>
            <a:chExt cx="15040549" cy="828013"/>
          </a:xfrm>
        </p:grpSpPr>
        <p:grpSp>
          <p:nvGrpSpPr>
            <p:cNvPr id="7" name="Group 6"/>
            <p:cNvGrpSpPr/>
            <p:nvPr/>
          </p:nvGrpSpPr>
          <p:grpSpPr>
            <a:xfrm>
              <a:off x="0" y="2632049"/>
              <a:ext cx="10872788" cy="827486"/>
              <a:chOff x="3886200" y="942975"/>
              <a:chExt cx="6986588" cy="628650"/>
            </a:xfrm>
            <a:solidFill>
              <a:srgbClr val="277AC0"/>
            </a:solidFill>
          </p:grpSpPr>
          <p:sp>
            <p:nvSpPr>
              <p:cNvPr id="9" name="Rectangle 8"/>
              <p:cNvSpPr/>
              <p:nvPr/>
            </p:nvSpPr>
            <p:spPr>
              <a:xfrm>
                <a:off x="3886200" y="942975"/>
                <a:ext cx="4686300" cy="62865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57175" indent="-257175" algn="ctr">
                  <a:buFont typeface="+mj-lt"/>
                  <a:buAutoNum type="arabicPeriod"/>
                </a:pPr>
                <a:endParaRPr lang="en-US" sz="1196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10" name="Parallelogram 9"/>
              <p:cNvSpPr/>
              <p:nvPr/>
            </p:nvSpPr>
            <p:spPr>
              <a:xfrm>
                <a:off x="7529513" y="942975"/>
                <a:ext cx="3343275" cy="628650"/>
              </a:xfrm>
              <a:prstGeom prst="parallelogram">
                <a:avLst>
                  <a:gd name="adj" fmla="val 70455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57175" indent="-257175" algn="ctr">
                  <a:buFont typeface="+mj-lt"/>
                  <a:buAutoNum type="arabicPeriod"/>
                </a:pPr>
                <a:endParaRPr lang="en-US" sz="1196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</p:grpSp>
        <p:sp>
          <p:nvSpPr>
            <p:cNvPr id="8" name="Parallelogram 7"/>
            <p:cNvSpPr/>
            <p:nvPr/>
          </p:nvSpPr>
          <p:spPr>
            <a:xfrm>
              <a:off x="10276643" y="2631522"/>
              <a:ext cx="4763906" cy="828013"/>
            </a:xfrm>
            <a:prstGeom prst="parallelogram">
              <a:avLst>
                <a:gd name="adj" fmla="val 70455"/>
              </a:avLst>
            </a:prstGeom>
            <a:solidFill>
              <a:srgbClr val="F5A3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57175" indent="-257175" algn="ctr">
                <a:buFont typeface="+mj-lt"/>
                <a:buAutoNum type="arabicPeriod"/>
              </a:pPr>
              <a:endParaRPr lang="en-US" sz="1196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</p:grpSp>
      <p:pic>
        <p:nvPicPr>
          <p:cNvPr id="11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3257" y="216711"/>
            <a:ext cx="1606291" cy="626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6299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107577"/>
            <a:ext cx="11963399" cy="995082"/>
          </a:xfrm>
        </p:spPr>
        <p:txBody>
          <a:bodyPr>
            <a:normAutofit/>
          </a:bodyPr>
          <a:lstStyle/>
          <a:p>
            <a:pPr algn="l"/>
            <a:r>
              <a:rPr lang="id-ID" sz="4000" b="1" dirty="0">
                <a:solidFill>
                  <a:srgbClr val="0070C0"/>
                </a:solidFill>
                <a:latin typeface="Helvetica "/>
              </a:rPr>
              <a:t>Kegiatan</a:t>
            </a:r>
            <a:endParaRPr lang="en-US" sz="4000" b="1" dirty="0">
              <a:solidFill>
                <a:srgbClr val="0070C0"/>
              </a:solidFill>
              <a:latin typeface="Helvetica 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0" y="923839"/>
            <a:ext cx="6240722" cy="67854"/>
            <a:chOff x="0" y="2631522"/>
            <a:chExt cx="15040549" cy="828013"/>
          </a:xfrm>
        </p:grpSpPr>
        <p:grpSp>
          <p:nvGrpSpPr>
            <p:cNvPr id="7" name="Group 6"/>
            <p:cNvGrpSpPr/>
            <p:nvPr/>
          </p:nvGrpSpPr>
          <p:grpSpPr>
            <a:xfrm>
              <a:off x="0" y="2632049"/>
              <a:ext cx="10872788" cy="827486"/>
              <a:chOff x="3886200" y="942975"/>
              <a:chExt cx="6986588" cy="628650"/>
            </a:xfrm>
            <a:solidFill>
              <a:srgbClr val="277AC0"/>
            </a:solidFill>
          </p:grpSpPr>
          <p:sp>
            <p:nvSpPr>
              <p:cNvPr id="9" name="Rectangle 8"/>
              <p:cNvSpPr/>
              <p:nvPr/>
            </p:nvSpPr>
            <p:spPr>
              <a:xfrm>
                <a:off x="3886200" y="942975"/>
                <a:ext cx="4686300" cy="62865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57175" indent="-257175" algn="ctr">
                  <a:buFont typeface="+mj-lt"/>
                  <a:buAutoNum type="arabicPeriod"/>
                </a:pPr>
                <a:endParaRPr lang="en-US" sz="1196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10" name="Parallelogram 9"/>
              <p:cNvSpPr/>
              <p:nvPr/>
            </p:nvSpPr>
            <p:spPr>
              <a:xfrm>
                <a:off x="7529513" y="942975"/>
                <a:ext cx="3343275" cy="628650"/>
              </a:xfrm>
              <a:prstGeom prst="parallelogram">
                <a:avLst>
                  <a:gd name="adj" fmla="val 70455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57175" indent="-257175" algn="ctr">
                  <a:buFont typeface="+mj-lt"/>
                  <a:buAutoNum type="arabicPeriod"/>
                </a:pPr>
                <a:endParaRPr lang="en-US" sz="1196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</p:grpSp>
        <p:sp>
          <p:nvSpPr>
            <p:cNvPr id="8" name="Parallelogram 7"/>
            <p:cNvSpPr/>
            <p:nvPr/>
          </p:nvSpPr>
          <p:spPr>
            <a:xfrm>
              <a:off x="10276643" y="2631522"/>
              <a:ext cx="4763906" cy="828013"/>
            </a:xfrm>
            <a:prstGeom prst="parallelogram">
              <a:avLst>
                <a:gd name="adj" fmla="val 70455"/>
              </a:avLst>
            </a:prstGeom>
            <a:solidFill>
              <a:srgbClr val="F5A3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57175" indent="-257175" algn="ctr">
                <a:buFont typeface="+mj-lt"/>
                <a:buAutoNum type="arabicPeriod"/>
              </a:pPr>
              <a:endParaRPr lang="en-US" sz="1196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</p:grpSp>
      <p:sp>
        <p:nvSpPr>
          <p:cNvPr id="11" name="Title 3"/>
          <p:cNvSpPr txBox="1">
            <a:spLocks/>
          </p:cNvSpPr>
          <p:nvPr/>
        </p:nvSpPr>
        <p:spPr>
          <a:xfrm>
            <a:off x="2035128" y="5639342"/>
            <a:ext cx="8229600" cy="114300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5400" b="1" i="1" dirty="0"/>
              <a:t>Peer Teaching</a:t>
            </a:r>
          </a:p>
        </p:txBody>
      </p:sp>
      <p:pic>
        <p:nvPicPr>
          <p:cNvPr id="4098" name="Picture 2" descr="Hasil gambar untuk peer teachi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2118" y="1112949"/>
            <a:ext cx="6215624" cy="4789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asil gambar untuk peer teachi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83"/>
          <a:stretch/>
        </p:blipFill>
        <p:spPr bwMode="auto">
          <a:xfrm>
            <a:off x="6149928" y="1153893"/>
            <a:ext cx="5946456" cy="4318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Content Placeholder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3257" y="216711"/>
            <a:ext cx="1606291" cy="626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3747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107577"/>
            <a:ext cx="11963399" cy="995082"/>
          </a:xfrm>
        </p:spPr>
        <p:txBody>
          <a:bodyPr>
            <a:normAutofit/>
          </a:bodyPr>
          <a:lstStyle/>
          <a:p>
            <a:pPr algn="l"/>
            <a:r>
              <a:rPr lang="id-ID" sz="4000" b="1" dirty="0">
                <a:solidFill>
                  <a:srgbClr val="0070C0"/>
                </a:solidFill>
                <a:latin typeface="Helvetica "/>
              </a:rPr>
              <a:t>Diskusi</a:t>
            </a:r>
            <a:endParaRPr lang="en-US" sz="4000" b="1" dirty="0">
              <a:solidFill>
                <a:srgbClr val="0070C0"/>
              </a:solidFill>
              <a:latin typeface="Helvetica 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1647" y="1239049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600"/>
              </a:spcBef>
              <a:buNone/>
            </a:pPr>
            <a:r>
              <a:rPr lang="id-ID" sz="4800" dirty="0"/>
              <a:t>Peserta melakukan diskusi setelah </a:t>
            </a:r>
          </a:p>
          <a:p>
            <a:pPr marL="0" indent="0" algn="ctr">
              <a:spcBef>
                <a:spcPts val="600"/>
              </a:spcBef>
              <a:buNone/>
            </a:pPr>
            <a:r>
              <a:rPr lang="en-GB" sz="4800" i="1" dirty="0"/>
              <a:t>peer teaching</a:t>
            </a:r>
            <a:endParaRPr lang="en-US" sz="4800" i="1" dirty="0"/>
          </a:p>
        </p:txBody>
      </p:sp>
      <p:grpSp>
        <p:nvGrpSpPr>
          <p:cNvPr id="6" name="Group 5"/>
          <p:cNvGrpSpPr/>
          <p:nvPr/>
        </p:nvGrpSpPr>
        <p:grpSpPr>
          <a:xfrm>
            <a:off x="0" y="923839"/>
            <a:ext cx="6240722" cy="67854"/>
            <a:chOff x="0" y="2631522"/>
            <a:chExt cx="15040549" cy="828013"/>
          </a:xfrm>
        </p:grpSpPr>
        <p:grpSp>
          <p:nvGrpSpPr>
            <p:cNvPr id="7" name="Group 6"/>
            <p:cNvGrpSpPr/>
            <p:nvPr/>
          </p:nvGrpSpPr>
          <p:grpSpPr>
            <a:xfrm>
              <a:off x="0" y="2632049"/>
              <a:ext cx="10872788" cy="827486"/>
              <a:chOff x="3886200" y="942975"/>
              <a:chExt cx="6986588" cy="628650"/>
            </a:xfrm>
            <a:solidFill>
              <a:srgbClr val="277AC0"/>
            </a:solidFill>
          </p:grpSpPr>
          <p:sp>
            <p:nvSpPr>
              <p:cNvPr id="9" name="Rectangle 8"/>
              <p:cNvSpPr/>
              <p:nvPr/>
            </p:nvSpPr>
            <p:spPr>
              <a:xfrm>
                <a:off x="3886200" y="942975"/>
                <a:ext cx="4686300" cy="62865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57175" indent="-257175" algn="ctr">
                  <a:buFont typeface="+mj-lt"/>
                  <a:buAutoNum type="arabicPeriod"/>
                </a:pPr>
                <a:endParaRPr lang="en-US" sz="1196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10" name="Parallelogram 9"/>
              <p:cNvSpPr/>
              <p:nvPr/>
            </p:nvSpPr>
            <p:spPr>
              <a:xfrm>
                <a:off x="7529513" y="942975"/>
                <a:ext cx="3343275" cy="628650"/>
              </a:xfrm>
              <a:prstGeom prst="parallelogram">
                <a:avLst>
                  <a:gd name="adj" fmla="val 70455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57175" indent="-257175" algn="ctr">
                  <a:buFont typeface="+mj-lt"/>
                  <a:buAutoNum type="arabicPeriod"/>
                </a:pPr>
                <a:endParaRPr lang="en-US" sz="1196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</p:grpSp>
        <p:sp>
          <p:nvSpPr>
            <p:cNvPr id="8" name="Parallelogram 7"/>
            <p:cNvSpPr/>
            <p:nvPr/>
          </p:nvSpPr>
          <p:spPr>
            <a:xfrm>
              <a:off x="10276643" y="2631522"/>
              <a:ext cx="4763906" cy="828013"/>
            </a:xfrm>
            <a:prstGeom prst="parallelogram">
              <a:avLst>
                <a:gd name="adj" fmla="val 70455"/>
              </a:avLst>
            </a:prstGeom>
            <a:solidFill>
              <a:srgbClr val="F5A3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57175" indent="-257175" algn="ctr">
                <a:buFont typeface="+mj-lt"/>
                <a:buAutoNum type="arabicPeriod"/>
              </a:pPr>
              <a:endParaRPr lang="en-US" sz="1196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</p:grp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95592" y="2931426"/>
            <a:ext cx="4991100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3257" y="216711"/>
            <a:ext cx="1606291" cy="62645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313709" y="6413141"/>
            <a:ext cx="35914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err="1">
                <a:solidFill>
                  <a:schemeClr val="bg1"/>
                </a:solidFill>
              </a:rPr>
              <a:t>Sumber</a:t>
            </a:r>
            <a:r>
              <a:rPr lang="en-US" sz="1100" dirty="0">
                <a:solidFill>
                  <a:schemeClr val="bg1"/>
                </a:solidFill>
              </a:rPr>
              <a:t>: kangmartho.wordpress.com</a:t>
            </a:r>
          </a:p>
        </p:txBody>
      </p:sp>
    </p:spTree>
    <p:extLst>
      <p:ext uri="{BB962C8B-B14F-4D97-AF65-F5344CB8AC3E}">
        <p14:creationId xmlns:p14="http://schemas.microsoft.com/office/powerpoint/2010/main" val="17860691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107577"/>
            <a:ext cx="11963399" cy="995082"/>
          </a:xfrm>
        </p:spPr>
        <p:txBody>
          <a:bodyPr>
            <a:normAutofit/>
          </a:bodyPr>
          <a:lstStyle/>
          <a:p>
            <a:pPr algn="l"/>
            <a:r>
              <a:rPr lang="id-ID" sz="4000" b="1" dirty="0">
                <a:solidFill>
                  <a:srgbClr val="0070C0"/>
                </a:solidFill>
              </a:rPr>
              <a:t>Refleksi</a:t>
            </a:r>
            <a:endParaRPr lang="en-US" sz="40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9879" y="2194082"/>
            <a:ext cx="11060518" cy="43513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3200" dirty="0" err="1"/>
              <a:t>memahami</a:t>
            </a:r>
            <a:r>
              <a:rPr lang="en-GB" sz="3200" dirty="0"/>
              <a:t> </a:t>
            </a:r>
            <a:r>
              <a:rPr lang="en-GB" sz="3200" dirty="0" err="1"/>
              <a:t>bahwa</a:t>
            </a:r>
            <a:r>
              <a:rPr lang="en-GB" sz="3200" dirty="0"/>
              <a:t> PPK</a:t>
            </a:r>
            <a:r>
              <a:rPr lang="id-ID" sz="3200" dirty="0"/>
              <a:t>...</a:t>
            </a:r>
            <a:endParaRPr lang="en-GB" sz="32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3200" dirty="0" err="1"/>
              <a:t>menyadari</a:t>
            </a:r>
            <a:r>
              <a:rPr lang="en-GB" sz="3200" dirty="0"/>
              <a:t> </a:t>
            </a:r>
            <a:r>
              <a:rPr lang="en-GB" sz="3200" dirty="0" err="1"/>
              <a:t>bahwa</a:t>
            </a:r>
            <a:r>
              <a:rPr lang="en-GB" sz="3200" dirty="0"/>
              <a:t> </a:t>
            </a:r>
            <a:r>
              <a:rPr lang="en-GB" sz="3200" dirty="0" err="1"/>
              <a:t>dalam</a:t>
            </a:r>
            <a:r>
              <a:rPr lang="en-GB" sz="3200" dirty="0"/>
              <a:t> </a:t>
            </a:r>
            <a:r>
              <a:rPr lang="en-GB" sz="3200" dirty="0" err="1"/>
              <a:t>mengelola</a:t>
            </a:r>
            <a:r>
              <a:rPr lang="en-GB" sz="3200" dirty="0"/>
              <a:t> </a:t>
            </a:r>
            <a:r>
              <a:rPr lang="en-GB" sz="3200" dirty="0" err="1"/>
              <a:t>kelas</a:t>
            </a:r>
            <a:r>
              <a:rPr lang="en-GB" sz="3200" dirty="0"/>
              <a:t> </a:t>
            </a:r>
            <a:r>
              <a:rPr lang="en-GB" sz="3200" dirty="0" err="1"/>
              <a:t>pada</a:t>
            </a:r>
            <a:r>
              <a:rPr lang="en-GB" sz="3200" dirty="0"/>
              <a:t> proses KBM guru </a:t>
            </a:r>
            <a:r>
              <a:rPr lang="en-GB" sz="3200" dirty="0" err="1"/>
              <a:t>perlu</a:t>
            </a:r>
            <a:r>
              <a:rPr lang="en-GB" sz="3200" dirty="0"/>
              <a:t> …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3200" dirty="0" err="1"/>
              <a:t>menyadari</a:t>
            </a:r>
            <a:r>
              <a:rPr lang="en-GB" sz="3200" dirty="0"/>
              <a:t> </a:t>
            </a:r>
            <a:r>
              <a:rPr lang="en-GB" sz="3200" dirty="0" err="1"/>
              <a:t>bahwa</a:t>
            </a:r>
            <a:r>
              <a:rPr lang="en-GB" sz="3200" dirty="0"/>
              <a:t> </a:t>
            </a:r>
            <a:r>
              <a:rPr lang="en-GB" sz="3200" dirty="0" err="1"/>
              <a:t>ternyata</a:t>
            </a:r>
            <a:r>
              <a:rPr lang="en-GB" sz="3200" dirty="0"/>
              <a:t> </a:t>
            </a:r>
            <a:r>
              <a:rPr lang="en-GB" sz="3200" dirty="0" err="1"/>
              <a:t>mengembangkan</a:t>
            </a:r>
            <a:r>
              <a:rPr lang="en-GB" sz="3200" dirty="0"/>
              <a:t> </a:t>
            </a:r>
            <a:r>
              <a:rPr lang="en-GB" sz="3200" dirty="0" err="1"/>
              <a:t>karakter</a:t>
            </a:r>
            <a:r>
              <a:rPr lang="en-GB" sz="3200" dirty="0"/>
              <a:t> </a:t>
            </a:r>
            <a:r>
              <a:rPr lang="en-GB" sz="3200" dirty="0" err="1"/>
              <a:t>itu</a:t>
            </a:r>
            <a:r>
              <a:rPr lang="en-GB" sz="3200" dirty="0"/>
              <a:t> </a:t>
            </a:r>
            <a:r>
              <a:rPr lang="id-ID" sz="3200" dirty="0"/>
              <a:t>...</a:t>
            </a:r>
            <a:endParaRPr lang="en-GB" sz="32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d-ID" sz="3200" dirty="0"/>
              <a:t>dapat </a:t>
            </a:r>
            <a:r>
              <a:rPr lang="en-GB" sz="3200" dirty="0" err="1"/>
              <a:t>mengintegrasikan</a:t>
            </a:r>
            <a:r>
              <a:rPr lang="en-GB" sz="3200" dirty="0"/>
              <a:t> PPK  </a:t>
            </a:r>
            <a:r>
              <a:rPr lang="en-GB" sz="3200" dirty="0" err="1"/>
              <a:t>ketika</a:t>
            </a:r>
            <a:r>
              <a:rPr lang="en-GB" sz="3200" dirty="0"/>
              <a:t> …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3200" dirty="0" err="1"/>
              <a:t>akan</a:t>
            </a:r>
            <a:r>
              <a:rPr lang="en-GB" sz="3200" dirty="0"/>
              <a:t> </a:t>
            </a:r>
            <a:r>
              <a:rPr lang="en-GB" sz="3200" dirty="0" err="1"/>
              <a:t>melakukan</a:t>
            </a:r>
            <a:r>
              <a:rPr lang="en-GB" sz="3200" dirty="0"/>
              <a:t> </a:t>
            </a:r>
            <a:r>
              <a:rPr lang="en-GB" sz="3200" dirty="0" err="1"/>
              <a:t>perubahan</a:t>
            </a:r>
            <a:r>
              <a:rPr lang="en-GB" sz="3200" dirty="0"/>
              <a:t> </a:t>
            </a:r>
            <a:r>
              <a:rPr lang="en-GB" sz="3200" dirty="0" err="1"/>
              <a:t>dalam</a:t>
            </a:r>
            <a:r>
              <a:rPr lang="en-GB" sz="3200" dirty="0"/>
              <a:t> </a:t>
            </a:r>
            <a:r>
              <a:rPr lang="en-GB" sz="3200" dirty="0" err="1"/>
              <a:t>mengelola</a:t>
            </a:r>
            <a:r>
              <a:rPr lang="en-GB" sz="3200" dirty="0"/>
              <a:t> </a:t>
            </a:r>
            <a:r>
              <a:rPr lang="en-GB" sz="3200" dirty="0" err="1"/>
              <a:t>kelas</a:t>
            </a:r>
            <a:r>
              <a:rPr lang="en-GB" sz="3200" dirty="0"/>
              <a:t> </a:t>
            </a:r>
            <a:r>
              <a:rPr lang="en-GB" sz="3200" dirty="0" err="1"/>
              <a:t>dalam</a:t>
            </a:r>
            <a:r>
              <a:rPr lang="en-GB" sz="3200" dirty="0"/>
              <a:t> </a:t>
            </a:r>
            <a:r>
              <a:rPr lang="en-GB" sz="3200" dirty="0" err="1"/>
              <a:t>rangka</a:t>
            </a:r>
            <a:r>
              <a:rPr lang="en-GB" sz="3200" dirty="0"/>
              <a:t> </a:t>
            </a:r>
            <a:r>
              <a:rPr lang="en-GB" sz="3200" dirty="0" err="1"/>
              <a:t>mengembangkan</a:t>
            </a:r>
            <a:r>
              <a:rPr lang="en-GB" sz="3200" dirty="0"/>
              <a:t> </a:t>
            </a:r>
            <a:r>
              <a:rPr lang="en-GB" sz="3200" dirty="0" err="1"/>
              <a:t>karakter</a:t>
            </a:r>
            <a:r>
              <a:rPr lang="en-GB" sz="3200" dirty="0"/>
              <a:t>. </a:t>
            </a:r>
            <a:r>
              <a:rPr lang="id-ID" sz="3200" dirty="0"/>
              <a:t>Tiga (</a:t>
            </a:r>
            <a:r>
              <a:rPr lang="en-GB" sz="3200" dirty="0"/>
              <a:t>3</a:t>
            </a:r>
            <a:r>
              <a:rPr lang="id-ID" sz="3200" dirty="0"/>
              <a:t>)</a:t>
            </a:r>
            <a:r>
              <a:rPr lang="en-GB" sz="3200" dirty="0"/>
              <a:t> </a:t>
            </a:r>
            <a:r>
              <a:rPr lang="en-GB" sz="3200" dirty="0" err="1"/>
              <a:t>hal</a:t>
            </a:r>
            <a:r>
              <a:rPr lang="en-GB" sz="3200" dirty="0"/>
              <a:t> yang </a:t>
            </a:r>
            <a:r>
              <a:rPr lang="en-GB" sz="3200" dirty="0" err="1"/>
              <a:t>utama</a:t>
            </a:r>
            <a:r>
              <a:rPr lang="en-GB" sz="3200" dirty="0"/>
              <a:t> yang </a:t>
            </a:r>
            <a:r>
              <a:rPr lang="en-GB" sz="3200" dirty="0" err="1"/>
              <a:t>akan</a:t>
            </a:r>
            <a:r>
              <a:rPr lang="en-GB" sz="3200" dirty="0"/>
              <a:t> </a:t>
            </a:r>
            <a:r>
              <a:rPr lang="en-GB" sz="3200" dirty="0" err="1"/>
              <a:t>saya</a:t>
            </a:r>
            <a:r>
              <a:rPr lang="en-GB" sz="3200" dirty="0"/>
              <a:t> </a:t>
            </a:r>
            <a:r>
              <a:rPr lang="en-GB" sz="3200" dirty="0" err="1"/>
              <a:t>lakukan</a:t>
            </a:r>
            <a:r>
              <a:rPr lang="en-GB" sz="3200" dirty="0"/>
              <a:t> </a:t>
            </a:r>
            <a:r>
              <a:rPr lang="id-ID" sz="3200" dirty="0"/>
              <a:t>setelah ini </a:t>
            </a:r>
            <a:r>
              <a:rPr lang="en-GB" sz="3200" dirty="0" err="1"/>
              <a:t>adalah</a:t>
            </a:r>
            <a:r>
              <a:rPr lang="en-GB" sz="3200" dirty="0"/>
              <a:t>…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32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3200" dirty="0"/>
          </a:p>
        </p:txBody>
      </p:sp>
      <p:grpSp>
        <p:nvGrpSpPr>
          <p:cNvPr id="6" name="Group 5"/>
          <p:cNvGrpSpPr/>
          <p:nvPr/>
        </p:nvGrpSpPr>
        <p:grpSpPr>
          <a:xfrm>
            <a:off x="0" y="923839"/>
            <a:ext cx="6240722" cy="67854"/>
            <a:chOff x="0" y="2631522"/>
            <a:chExt cx="15040549" cy="828013"/>
          </a:xfrm>
        </p:grpSpPr>
        <p:grpSp>
          <p:nvGrpSpPr>
            <p:cNvPr id="7" name="Group 6"/>
            <p:cNvGrpSpPr/>
            <p:nvPr/>
          </p:nvGrpSpPr>
          <p:grpSpPr>
            <a:xfrm>
              <a:off x="0" y="2632049"/>
              <a:ext cx="10872788" cy="827486"/>
              <a:chOff x="3886200" y="942975"/>
              <a:chExt cx="6986588" cy="628650"/>
            </a:xfrm>
            <a:solidFill>
              <a:srgbClr val="277AC0"/>
            </a:solidFill>
          </p:grpSpPr>
          <p:sp>
            <p:nvSpPr>
              <p:cNvPr id="9" name="Rectangle 8"/>
              <p:cNvSpPr/>
              <p:nvPr/>
            </p:nvSpPr>
            <p:spPr>
              <a:xfrm>
                <a:off x="3886200" y="942975"/>
                <a:ext cx="4686300" cy="62865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57175" indent="-257175" algn="ctr">
                  <a:buFont typeface="+mj-lt"/>
                  <a:buAutoNum type="arabicPeriod"/>
                </a:pPr>
                <a:endParaRPr lang="en-US" sz="1196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10" name="Parallelogram 9"/>
              <p:cNvSpPr/>
              <p:nvPr/>
            </p:nvSpPr>
            <p:spPr>
              <a:xfrm>
                <a:off x="7529513" y="942975"/>
                <a:ext cx="3343275" cy="628650"/>
              </a:xfrm>
              <a:prstGeom prst="parallelogram">
                <a:avLst>
                  <a:gd name="adj" fmla="val 70455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57175" indent="-257175" algn="ctr">
                  <a:buFont typeface="+mj-lt"/>
                  <a:buAutoNum type="arabicPeriod"/>
                </a:pPr>
                <a:endParaRPr lang="en-US" sz="1196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</p:grpSp>
        <p:sp>
          <p:nvSpPr>
            <p:cNvPr id="8" name="Parallelogram 7"/>
            <p:cNvSpPr/>
            <p:nvPr/>
          </p:nvSpPr>
          <p:spPr>
            <a:xfrm>
              <a:off x="10276643" y="2631522"/>
              <a:ext cx="4763906" cy="828013"/>
            </a:xfrm>
            <a:prstGeom prst="parallelogram">
              <a:avLst>
                <a:gd name="adj" fmla="val 70455"/>
              </a:avLst>
            </a:prstGeom>
            <a:solidFill>
              <a:srgbClr val="F5A3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57175" indent="-257175" algn="ctr">
                <a:buFont typeface="+mj-lt"/>
                <a:buAutoNum type="arabicPeriod"/>
              </a:pPr>
              <a:endParaRPr lang="en-US" sz="1196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</p:grpSp>
      <p:sp>
        <p:nvSpPr>
          <p:cNvPr id="11" name="Title 1"/>
          <p:cNvSpPr txBox="1">
            <a:spLocks/>
          </p:cNvSpPr>
          <p:nvPr/>
        </p:nvSpPr>
        <p:spPr>
          <a:xfrm>
            <a:off x="845022" y="1298431"/>
            <a:ext cx="11963399" cy="995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d-ID" dirty="0"/>
              <a:t>Dari sesi ini saya: </a:t>
            </a:r>
            <a:endParaRPr lang="en-US" dirty="0"/>
          </a:p>
        </p:txBody>
      </p:sp>
      <p:pic>
        <p:nvPicPr>
          <p:cNvPr id="12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3257" y="216711"/>
            <a:ext cx="1606291" cy="626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1364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59432" y="4716315"/>
            <a:ext cx="9338734" cy="430402"/>
          </a:xfrm>
          <a:solidFill>
            <a:srgbClr val="0070C0"/>
          </a:solidFill>
        </p:spPr>
        <p:txBody>
          <a:bodyPr anchor="ctr">
            <a:normAutofit/>
          </a:bodyPr>
          <a:lstStyle/>
          <a:p>
            <a:pPr algn="r"/>
            <a:r>
              <a:rPr lang="id-ID" sz="2000" i="1" dirty="0">
                <a:solidFill>
                  <a:schemeClr val="bg1"/>
                </a:solidFill>
              </a:rPr>
              <a:t> </a:t>
            </a:r>
            <a:endParaRPr lang="en-US" sz="2000" i="1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600" y="5479231"/>
            <a:ext cx="812800" cy="82030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84076" y="6303252"/>
            <a:ext cx="76238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sz="2000" b="1" dirty="0">
                <a:ea typeface="Arial Narrow" charset="0"/>
                <a:cs typeface="Arial Narrow" charset="0"/>
              </a:rPr>
              <a:t>KEMENTERIAN PENDIDIKAN DAN KEBUDAYAAN REPUBLIK INDONESIA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2612593"/>
            <a:ext cx="1219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dirty="0"/>
              <a:t>--- </a:t>
            </a:r>
            <a:r>
              <a:rPr lang="en-US" sz="4800" i="1" dirty="0" err="1"/>
              <a:t>akhir</a:t>
            </a:r>
            <a:r>
              <a:rPr lang="en-US" sz="4800" i="1" dirty="0"/>
              <a:t> </a:t>
            </a:r>
            <a:r>
              <a:rPr lang="en-US" sz="4800" i="1" dirty="0" err="1"/>
              <a:t>modul</a:t>
            </a:r>
            <a:r>
              <a:rPr lang="en-US" sz="4800" i="1" dirty="0"/>
              <a:t> ---</a:t>
            </a:r>
            <a:endParaRPr lang="en-US" sz="4800" dirty="0"/>
          </a:p>
        </p:txBody>
      </p:sp>
      <p:grpSp>
        <p:nvGrpSpPr>
          <p:cNvPr id="9" name="Group 5"/>
          <p:cNvGrpSpPr/>
          <p:nvPr/>
        </p:nvGrpSpPr>
        <p:grpSpPr>
          <a:xfrm>
            <a:off x="0" y="875654"/>
            <a:ext cx="6864794" cy="212955"/>
            <a:chOff x="0" y="2631522"/>
            <a:chExt cx="15040549" cy="828013"/>
          </a:xfrm>
        </p:grpSpPr>
        <p:grpSp>
          <p:nvGrpSpPr>
            <p:cNvPr id="10" name="Group 6"/>
            <p:cNvGrpSpPr/>
            <p:nvPr/>
          </p:nvGrpSpPr>
          <p:grpSpPr>
            <a:xfrm>
              <a:off x="0" y="2632049"/>
              <a:ext cx="10872788" cy="827486"/>
              <a:chOff x="3886200" y="942975"/>
              <a:chExt cx="6986588" cy="628650"/>
            </a:xfrm>
            <a:solidFill>
              <a:srgbClr val="277AC0"/>
            </a:solidFill>
          </p:grpSpPr>
          <p:sp>
            <p:nvSpPr>
              <p:cNvPr id="12" name="Rectangle 8"/>
              <p:cNvSpPr/>
              <p:nvPr/>
            </p:nvSpPr>
            <p:spPr>
              <a:xfrm>
                <a:off x="3886200" y="942975"/>
                <a:ext cx="4686300" cy="62865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57175" indent="-257175" algn="ctr">
                  <a:buFont typeface="+mj-lt"/>
                  <a:buAutoNum type="arabicPeriod"/>
                </a:pPr>
                <a:endParaRPr lang="en-US" sz="1196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13" name="Parallelogram 9"/>
              <p:cNvSpPr/>
              <p:nvPr/>
            </p:nvSpPr>
            <p:spPr>
              <a:xfrm>
                <a:off x="7529513" y="942975"/>
                <a:ext cx="3343275" cy="628650"/>
              </a:xfrm>
              <a:prstGeom prst="parallelogram">
                <a:avLst>
                  <a:gd name="adj" fmla="val 70455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57175" indent="-257175" algn="ctr">
                  <a:buFont typeface="+mj-lt"/>
                  <a:buAutoNum type="arabicPeriod"/>
                </a:pPr>
                <a:endParaRPr lang="en-US" sz="1196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</p:grpSp>
        <p:sp>
          <p:nvSpPr>
            <p:cNvPr id="11" name="Parallelogram 7"/>
            <p:cNvSpPr/>
            <p:nvPr/>
          </p:nvSpPr>
          <p:spPr>
            <a:xfrm>
              <a:off x="10276643" y="2631522"/>
              <a:ext cx="4763906" cy="828013"/>
            </a:xfrm>
            <a:prstGeom prst="parallelogram">
              <a:avLst>
                <a:gd name="adj" fmla="val 70455"/>
              </a:avLst>
            </a:prstGeom>
            <a:solidFill>
              <a:srgbClr val="F5A3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57175" indent="-257175" algn="ctr">
                <a:buFont typeface="+mj-lt"/>
                <a:buAutoNum type="arabicPeriod"/>
              </a:pPr>
              <a:endParaRPr lang="en-US" sz="1196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</p:grpSp>
      <p:pic>
        <p:nvPicPr>
          <p:cNvPr id="14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3257" y="216711"/>
            <a:ext cx="1606291" cy="626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053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490</Words>
  <Application>Microsoft Office PowerPoint</Application>
  <PresentationFormat>Custom</PresentationFormat>
  <Paragraphs>61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Sosialisasi dan Bimbingan Teknis </vt:lpstr>
      <vt:lpstr>Tujuan</vt:lpstr>
      <vt:lpstr>Pertanyaan Reflektif</vt:lpstr>
      <vt:lpstr>PowerPoint Presentation</vt:lpstr>
      <vt:lpstr>PowerPoint Presentation</vt:lpstr>
      <vt:lpstr>PowerPoint Presentation</vt:lpstr>
      <vt:lpstr>PowerPoint Presentation</vt:lpstr>
      <vt:lpstr>Pertanyaan Reflektif</vt:lpstr>
      <vt:lpstr>Pendalaman Materi</vt:lpstr>
      <vt:lpstr>Integrasi dalam Pengajaran</vt:lpstr>
      <vt:lpstr>Membuat Poster</vt:lpstr>
      <vt:lpstr>Gallery Walk</vt:lpstr>
      <vt:lpstr>Integrasi PPK dalam Mata Pelajaran</vt:lpstr>
      <vt:lpstr>Kegiatan</vt:lpstr>
      <vt:lpstr>Diskusi</vt:lpstr>
      <vt:lpstr>Refleksi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Sosialisasi dan Bimbingan Teknis</dc:title>
  <dc:creator>Tsalitsa Haura Syarifah</dc:creator>
  <cp:lastModifiedBy>Personal</cp:lastModifiedBy>
  <cp:revision>2</cp:revision>
  <dcterms:created xsi:type="dcterms:W3CDTF">2017-02-15T16:39:39Z</dcterms:created>
  <dcterms:modified xsi:type="dcterms:W3CDTF">2017-02-24T09:10:31Z</dcterms:modified>
</cp:coreProperties>
</file>